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2"/>
  </p:notesMasterIdLst>
  <p:sldIdLst>
    <p:sldId id="256" r:id="rId2"/>
    <p:sldId id="257" r:id="rId3"/>
    <p:sldId id="259" r:id="rId4"/>
    <p:sldId id="314" r:id="rId5"/>
    <p:sldId id="266" r:id="rId6"/>
    <p:sldId id="311" r:id="rId7"/>
    <p:sldId id="271" r:id="rId8"/>
    <p:sldId id="312" r:id="rId9"/>
    <p:sldId id="313" r:id="rId10"/>
    <p:sldId id="315" r:id="rId11"/>
    <p:sldId id="316" r:id="rId12"/>
    <p:sldId id="317" r:id="rId13"/>
    <p:sldId id="275" r:id="rId14"/>
    <p:sldId id="278" r:id="rId15"/>
    <p:sldId id="318" r:id="rId16"/>
    <p:sldId id="319" r:id="rId17"/>
    <p:sldId id="320" r:id="rId18"/>
    <p:sldId id="305" r:id="rId19"/>
    <p:sldId id="306" r:id="rId20"/>
    <p:sldId id="323" r:id="rId21"/>
    <p:sldId id="324" r:id="rId22"/>
    <p:sldId id="325" r:id="rId23"/>
    <p:sldId id="326" r:id="rId24"/>
    <p:sldId id="327" r:id="rId25"/>
    <p:sldId id="322" r:id="rId26"/>
    <p:sldId id="280" r:id="rId27"/>
    <p:sldId id="282" r:id="rId28"/>
    <p:sldId id="307" r:id="rId29"/>
    <p:sldId id="309" r:id="rId30"/>
    <p:sldId id="261" r:id="rId31"/>
  </p:sldIdLst>
  <p:sldSz cx="9144000" cy="5143500" type="screen16x9"/>
  <p:notesSz cx="6858000" cy="9144000"/>
  <p:embeddedFontLst>
    <p:embeddedFont>
      <p:font typeface="Abadi" panose="020B0604020104020204" pitchFamily="34" charset="0"/>
      <p:regular r:id="rId33"/>
    </p:embeddedFont>
    <p:embeddedFont>
      <p:font typeface="Albert Sans" panose="020B0604020202020204" charset="0"/>
      <p:regular r:id="rId34"/>
      <p:bold r:id="rId35"/>
      <p:italic r:id="rId36"/>
      <p:boldItalic r:id="rId37"/>
    </p:embeddedFont>
    <p:embeddedFont>
      <p:font typeface="Albert Sans Medium" panose="020B0604020202020204" charset="0"/>
      <p:regular r:id="rId38"/>
      <p:bold r:id="rId39"/>
      <p:italic r:id="rId40"/>
      <p:boldItalic r:id="rId41"/>
    </p:embeddedFont>
    <p:embeddedFont>
      <p:font typeface="DM Sans" pitchFamily="2" charset="0"/>
      <p:regular r:id="rId42"/>
      <p:bold r:id="rId43"/>
      <p:italic r:id="rId44"/>
      <p:boldItalic r:id="rId45"/>
    </p:embeddedFont>
    <p:embeddedFont>
      <p:font typeface="Poppins" panose="00000500000000000000" pitchFamily="2" charset="0"/>
      <p:regular r:id="rId46"/>
      <p:bold r:id="rId47"/>
      <p:italic r:id="rId48"/>
      <p:boldItalic r:id="rId49"/>
    </p:embeddedFont>
    <p:embeddedFont>
      <p:font typeface="Roboto Condensed"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DCF8B78-D5C8-4EB5-8396-2B1FB6B22F2C}">
  <a:tblStyle styleId="{CDCF8B78-D5C8-4EB5-8396-2B1FB6B22F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946"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s>
</file>

<file path=ppt/media/hdphoto1.wdp>
</file>

<file path=ppt/media/hdphoto2.wdp>
</file>

<file path=ppt/media/image1.jpg>
</file>

<file path=ppt/media/image10.png>
</file>

<file path=ppt/media/image11.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C245ABEA-CFAA-1BBC-5259-270D047C7F3E}"/>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E2605EF2-D96B-50E8-0DD6-BD8ADCDF67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3415A07F-70B8-674F-0CC6-E11B7F720F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302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a:extLst>
            <a:ext uri="{FF2B5EF4-FFF2-40B4-BE49-F238E27FC236}">
              <a16:creationId xmlns:a16="http://schemas.microsoft.com/office/drawing/2014/main" id="{CB1B8C02-ACC6-47C1-CDEF-4EB1B7806F1D}"/>
            </a:ext>
          </a:extLst>
        </p:cNvPr>
        <p:cNvGrpSpPr/>
        <p:nvPr/>
      </p:nvGrpSpPr>
      <p:grpSpPr>
        <a:xfrm>
          <a:off x="0" y="0"/>
          <a:ext cx="0" cy="0"/>
          <a:chOff x="0" y="0"/>
          <a:chExt cx="0" cy="0"/>
        </a:xfrm>
      </p:grpSpPr>
      <p:sp>
        <p:nvSpPr>
          <p:cNvPr id="511" name="Google Shape;511;g1340135a080_2_0:notes">
            <a:extLst>
              <a:ext uri="{FF2B5EF4-FFF2-40B4-BE49-F238E27FC236}">
                <a16:creationId xmlns:a16="http://schemas.microsoft.com/office/drawing/2014/main" id="{6D23A38E-643E-F928-D2EE-B613EB2087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a:extLst>
              <a:ext uri="{FF2B5EF4-FFF2-40B4-BE49-F238E27FC236}">
                <a16:creationId xmlns:a16="http://schemas.microsoft.com/office/drawing/2014/main" id="{05A37127-7DE9-CC53-68B0-885FF0D99F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57379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85022F61-CFE0-E5C8-82B5-1F2144E63691}"/>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6265CC02-E57E-346A-8C9B-79560A13F5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36A965F2-3C08-182D-1253-E810B8A116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705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50503519-A0BE-B660-2715-524A6E978102}"/>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7E4FDEA5-86D6-86D3-A1EC-E60B716B9D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546C23C5-00F5-1DC7-3E91-AD110EB65B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075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B59CDCB4-AA64-FCF8-ABEB-DAE7605B3191}"/>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1A63C6DB-1810-DDE1-05CA-7A84CFC5C7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15162EE6-DDF1-6990-9A72-B5A3AD4F8C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679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2A5BCDE5-7EF4-D612-CAC8-5F93571B0C74}"/>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AAD35641-A22F-9A8C-5191-5C1181B158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078D4DCA-4213-74EC-9652-81A4766940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4099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DF105220-A20B-1D3E-DA3A-B41C5C35DABD}"/>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B1EE6BAE-5019-EB27-DC35-48C4B59AF5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8E3C0825-456E-7289-35A4-E3C696B7AC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8495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01D37013-9CAE-B241-7629-1341F0AE38EE}"/>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9B4EC397-5A1F-E5E6-8C46-5305FA5400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6B0453B2-FD75-3395-9942-33D28B010E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25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a:extLst>
            <a:ext uri="{FF2B5EF4-FFF2-40B4-BE49-F238E27FC236}">
              <a16:creationId xmlns:a16="http://schemas.microsoft.com/office/drawing/2014/main" id="{C81126BE-9212-5B99-8133-A637F135D326}"/>
            </a:ext>
          </a:extLst>
        </p:cNvPr>
        <p:cNvGrpSpPr/>
        <p:nvPr/>
      </p:nvGrpSpPr>
      <p:grpSpPr>
        <a:xfrm>
          <a:off x="0" y="0"/>
          <a:ext cx="0" cy="0"/>
          <a:chOff x="0" y="0"/>
          <a:chExt cx="0" cy="0"/>
        </a:xfrm>
      </p:grpSpPr>
      <p:sp>
        <p:nvSpPr>
          <p:cNvPr id="653" name="Google Shape;653;gd5260bdd85_0_256:notes">
            <a:extLst>
              <a:ext uri="{FF2B5EF4-FFF2-40B4-BE49-F238E27FC236}">
                <a16:creationId xmlns:a16="http://schemas.microsoft.com/office/drawing/2014/main" id="{C2B802E1-9E98-CB72-7AF3-868E61765E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a:extLst>
              <a:ext uri="{FF2B5EF4-FFF2-40B4-BE49-F238E27FC236}">
                <a16:creationId xmlns:a16="http://schemas.microsoft.com/office/drawing/2014/main" id="{DC5B5648-5781-72DB-6B7B-3DDB1E6D55B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6328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a:extLst>
            <a:ext uri="{FF2B5EF4-FFF2-40B4-BE49-F238E27FC236}">
              <a16:creationId xmlns:a16="http://schemas.microsoft.com/office/drawing/2014/main" id="{9391CDA3-7A8F-BBAE-5A69-440D728F9340}"/>
            </a:ext>
          </a:extLst>
        </p:cNvPr>
        <p:cNvGrpSpPr/>
        <p:nvPr/>
      </p:nvGrpSpPr>
      <p:grpSpPr>
        <a:xfrm>
          <a:off x="0" y="0"/>
          <a:ext cx="0" cy="0"/>
          <a:chOff x="0" y="0"/>
          <a:chExt cx="0" cy="0"/>
        </a:xfrm>
      </p:grpSpPr>
      <p:sp>
        <p:nvSpPr>
          <p:cNvPr id="653" name="Google Shape;653;gd5260bdd85_0_256:notes">
            <a:extLst>
              <a:ext uri="{FF2B5EF4-FFF2-40B4-BE49-F238E27FC236}">
                <a16:creationId xmlns:a16="http://schemas.microsoft.com/office/drawing/2014/main" id="{A9E9F5ED-2680-61DA-D7E3-084B37215E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a:extLst>
              <a:ext uri="{FF2B5EF4-FFF2-40B4-BE49-F238E27FC236}">
                <a16:creationId xmlns:a16="http://schemas.microsoft.com/office/drawing/2014/main" id="{78B1BBED-335E-0272-855A-0EFE7A0134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3902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a:extLst>
            <a:ext uri="{FF2B5EF4-FFF2-40B4-BE49-F238E27FC236}">
              <a16:creationId xmlns:a16="http://schemas.microsoft.com/office/drawing/2014/main" id="{74B38363-E1F3-4CBB-1443-BCE7B6CF3525}"/>
            </a:ext>
          </a:extLst>
        </p:cNvPr>
        <p:cNvGrpSpPr/>
        <p:nvPr/>
      </p:nvGrpSpPr>
      <p:grpSpPr>
        <a:xfrm>
          <a:off x="0" y="0"/>
          <a:ext cx="0" cy="0"/>
          <a:chOff x="0" y="0"/>
          <a:chExt cx="0" cy="0"/>
        </a:xfrm>
      </p:grpSpPr>
      <p:sp>
        <p:nvSpPr>
          <p:cNvPr id="653" name="Google Shape;653;gd5260bdd85_0_256:notes">
            <a:extLst>
              <a:ext uri="{FF2B5EF4-FFF2-40B4-BE49-F238E27FC236}">
                <a16:creationId xmlns:a16="http://schemas.microsoft.com/office/drawing/2014/main" id="{380CEA83-8948-BDA1-A28B-C26FBF8AB8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a:extLst>
              <a:ext uri="{FF2B5EF4-FFF2-40B4-BE49-F238E27FC236}">
                <a16:creationId xmlns:a16="http://schemas.microsoft.com/office/drawing/2014/main" id="{AE089B53-F8E3-8CFD-2297-6B07BFF26C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190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a:extLst>
            <a:ext uri="{FF2B5EF4-FFF2-40B4-BE49-F238E27FC236}">
              <a16:creationId xmlns:a16="http://schemas.microsoft.com/office/drawing/2014/main" id="{9736FD0E-5186-A285-5874-D0BB437F38D1}"/>
            </a:ext>
          </a:extLst>
        </p:cNvPr>
        <p:cNvGrpSpPr/>
        <p:nvPr/>
      </p:nvGrpSpPr>
      <p:grpSpPr>
        <a:xfrm>
          <a:off x="0" y="0"/>
          <a:ext cx="0" cy="0"/>
          <a:chOff x="0" y="0"/>
          <a:chExt cx="0" cy="0"/>
        </a:xfrm>
      </p:grpSpPr>
      <p:sp>
        <p:nvSpPr>
          <p:cNvPr id="653" name="Google Shape;653;gd5260bdd85_0_256:notes">
            <a:extLst>
              <a:ext uri="{FF2B5EF4-FFF2-40B4-BE49-F238E27FC236}">
                <a16:creationId xmlns:a16="http://schemas.microsoft.com/office/drawing/2014/main" id="{8DA36423-2FBC-0164-D152-5E855EA03B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a:extLst>
              <a:ext uri="{FF2B5EF4-FFF2-40B4-BE49-F238E27FC236}">
                <a16:creationId xmlns:a16="http://schemas.microsoft.com/office/drawing/2014/main" id="{F1A49316-6E99-979C-1908-B95DB44E09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08262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a:extLst>
            <a:ext uri="{FF2B5EF4-FFF2-40B4-BE49-F238E27FC236}">
              <a16:creationId xmlns:a16="http://schemas.microsoft.com/office/drawing/2014/main" id="{7B16C9E1-9F33-0EB0-F71C-B4121903DFDF}"/>
            </a:ext>
          </a:extLst>
        </p:cNvPr>
        <p:cNvGrpSpPr/>
        <p:nvPr/>
      </p:nvGrpSpPr>
      <p:grpSpPr>
        <a:xfrm>
          <a:off x="0" y="0"/>
          <a:ext cx="0" cy="0"/>
          <a:chOff x="0" y="0"/>
          <a:chExt cx="0" cy="0"/>
        </a:xfrm>
      </p:grpSpPr>
      <p:sp>
        <p:nvSpPr>
          <p:cNvPr id="653" name="Google Shape;653;gd5260bdd85_0_256:notes">
            <a:extLst>
              <a:ext uri="{FF2B5EF4-FFF2-40B4-BE49-F238E27FC236}">
                <a16:creationId xmlns:a16="http://schemas.microsoft.com/office/drawing/2014/main" id="{77D3ACB4-2BCB-E2F3-52FD-A80FE48667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a:extLst>
              <a:ext uri="{FF2B5EF4-FFF2-40B4-BE49-F238E27FC236}">
                <a16:creationId xmlns:a16="http://schemas.microsoft.com/office/drawing/2014/main" id="{D1B52A44-EBF5-42D0-A4A6-AA7C5E8774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5299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a:extLst>
            <a:ext uri="{FF2B5EF4-FFF2-40B4-BE49-F238E27FC236}">
              <a16:creationId xmlns:a16="http://schemas.microsoft.com/office/drawing/2014/main" id="{E6175DFD-64AF-D8FF-80BD-DC8246E26278}"/>
            </a:ext>
          </a:extLst>
        </p:cNvPr>
        <p:cNvGrpSpPr/>
        <p:nvPr/>
      </p:nvGrpSpPr>
      <p:grpSpPr>
        <a:xfrm>
          <a:off x="0" y="0"/>
          <a:ext cx="0" cy="0"/>
          <a:chOff x="0" y="0"/>
          <a:chExt cx="0" cy="0"/>
        </a:xfrm>
      </p:grpSpPr>
      <p:sp>
        <p:nvSpPr>
          <p:cNvPr id="697" name="Google Shape;697;g1dd46dd1d67_2_1016:notes">
            <a:extLst>
              <a:ext uri="{FF2B5EF4-FFF2-40B4-BE49-F238E27FC236}">
                <a16:creationId xmlns:a16="http://schemas.microsoft.com/office/drawing/2014/main" id="{A9DB269B-8AB3-1DC2-8336-50470435E6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a:extLst>
              <a:ext uri="{FF2B5EF4-FFF2-40B4-BE49-F238E27FC236}">
                <a16:creationId xmlns:a16="http://schemas.microsoft.com/office/drawing/2014/main" id="{861106FF-DA57-84C0-66F2-D7326D318A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595838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a:extLst>
            <a:ext uri="{FF2B5EF4-FFF2-40B4-BE49-F238E27FC236}">
              <a16:creationId xmlns:a16="http://schemas.microsoft.com/office/drawing/2014/main" id="{1D8D9661-C2B5-D451-9EE1-D11A7D6C8327}"/>
            </a:ext>
          </a:extLst>
        </p:cNvPr>
        <p:cNvGrpSpPr/>
        <p:nvPr/>
      </p:nvGrpSpPr>
      <p:grpSpPr>
        <a:xfrm>
          <a:off x="0" y="0"/>
          <a:ext cx="0" cy="0"/>
          <a:chOff x="0" y="0"/>
          <a:chExt cx="0" cy="0"/>
        </a:xfrm>
      </p:grpSpPr>
      <p:sp>
        <p:nvSpPr>
          <p:cNvPr id="697" name="Google Shape;697;g1dd46dd1d67_2_1016:notes">
            <a:extLst>
              <a:ext uri="{FF2B5EF4-FFF2-40B4-BE49-F238E27FC236}">
                <a16:creationId xmlns:a16="http://schemas.microsoft.com/office/drawing/2014/main" id="{B08AD846-8194-74A9-BD95-C5206370BF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a:extLst>
              <a:ext uri="{FF2B5EF4-FFF2-40B4-BE49-F238E27FC236}">
                <a16:creationId xmlns:a16="http://schemas.microsoft.com/office/drawing/2014/main" id="{6E146900-FE1A-4AB9-B028-66B7998622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2763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4490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a:extLst>
            <a:ext uri="{FF2B5EF4-FFF2-40B4-BE49-F238E27FC236}">
              <a16:creationId xmlns:a16="http://schemas.microsoft.com/office/drawing/2014/main" id="{91ACEDA8-6C00-05F7-DA0B-6BB5ECDCC4ED}"/>
            </a:ext>
          </a:extLst>
        </p:cNvPr>
        <p:cNvGrpSpPr/>
        <p:nvPr/>
      </p:nvGrpSpPr>
      <p:grpSpPr>
        <a:xfrm>
          <a:off x="0" y="0"/>
          <a:ext cx="0" cy="0"/>
          <a:chOff x="0" y="0"/>
          <a:chExt cx="0" cy="0"/>
        </a:xfrm>
      </p:grpSpPr>
      <p:sp>
        <p:nvSpPr>
          <p:cNvPr id="296" name="Google Shape;296;g2161ca7da69_2_7:notes">
            <a:extLst>
              <a:ext uri="{FF2B5EF4-FFF2-40B4-BE49-F238E27FC236}">
                <a16:creationId xmlns:a16="http://schemas.microsoft.com/office/drawing/2014/main" id="{9A997E85-50E8-EBE6-B839-62F5988DC1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a:extLst>
              <a:ext uri="{FF2B5EF4-FFF2-40B4-BE49-F238E27FC236}">
                <a16:creationId xmlns:a16="http://schemas.microsoft.com/office/drawing/2014/main" id="{5ACCE2CC-2FE4-3ED4-FC60-8C6EFC9A85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18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a:extLst>
            <a:ext uri="{FF2B5EF4-FFF2-40B4-BE49-F238E27FC236}">
              <a16:creationId xmlns:a16="http://schemas.microsoft.com/office/drawing/2014/main" id="{475291F7-F301-FC4E-2323-878260EBB853}"/>
            </a:ext>
          </a:extLst>
        </p:cNvPr>
        <p:cNvGrpSpPr/>
        <p:nvPr/>
      </p:nvGrpSpPr>
      <p:grpSpPr>
        <a:xfrm>
          <a:off x="0" y="0"/>
          <a:ext cx="0" cy="0"/>
          <a:chOff x="0" y="0"/>
          <a:chExt cx="0" cy="0"/>
        </a:xfrm>
      </p:grpSpPr>
      <p:sp>
        <p:nvSpPr>
          <p:cNvPr id="296" name="Google Shape;296;g2161ca7da69_2_7:notes">
            <a:extLst>
              <a:ext uri="{FF2B5EF4-FFF2-40B4-BE49-F238E27FC236}">
                <a16:creationId xmlns:a16="http://schemas.microsoft.com/office/drawing/2014/main" id="{429DF78D-0752-E6EE-F04F-03EC08AB5A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a:extLst>
              <a:ext uri="{FF2B5EF4-FFF2-40B4-BE49-F238E27FC236}">
                <a16:creationId xmlns:a16="http://schemas.microsoft.com/office/drawing/2014/main" id="{C3B1F9C8-9FD9-3BBB-DD76-454AE2D240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206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a:extLst>
            <a:ext uri="{FF2B5EF4-FFF2-40B4-BE49-F238E27FC236}">
              <a16:creationId xmlns:a16="http://schemas.microsoft.com/office/drawing/2014/main" id="{CA89421B-7C57-D623-5B33-25ED857B917C}"/>
            </a:ext>
          </a:extLst>
        </p:cNvPr>
        <p:cNvGrpSpPr/>
        <p:nvPr/>
      </p:nvGrpSpPr>
      <p:grpSpPr>
        <a:xfrm>
          <a:off x="0" y="0"/>
          <a:ext cx="0" cy="0"/>
          <a:chOff x="0" y="0"/>
          <a:chExt cx="0" cy="0"/>
        </a:xfrm>
      </p:grpSpPr>
      <p:sp>
        <p:nvSpPr>
          <p:cNvPr id="459" name="Google Shape;459;g54dda1946d_6_332:notes">
            <a:extLst>
              <a:ext uri="{FF2B5EF4-FFF2-40B4-BE49-F238E27FC236}">
                <a16:creationId xmlns:a16="http://schemas.microsoft.com/office/drawing/2014/main" id="{1C68AF56-E2A4-8C92-7788-7AB4B4E7EC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32:notes">
            <a:extLst>
              <a:ext uri="{FF2B5EF4-FFF2-40B4-BE49-F238E27FC236}">
                <a16:creationId xmlns:a16="http://schemas.microsoft.com/office/drawing/2014/main" id="{9130B5AA-D823-0D2B-F160-5A81448CAC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5588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a:extLst>
            <a:ext uri="{FF2B5EF4-FFF2-40B4-BE49-F238E27FC236}">
              <a16:creationId xmlns:a16="http://schemas.microsoft.com/office/drawing/2014/main" id="{41AD07A7-A823-F52D-96D0-AA25C4317BD4}"/>
            </a:ext>
          </a:extLst>
        </p:cNvPr>
        <p:cNvGrpSpPr/>
        <p:nvPr/>
      </p:nvGrpSpPr>
      <p:grpSpPr>
        <a:xfrm>
          <a:off x="0" y="0"/>
          <a:ext cx="0" cy="0"/>
          <a:chOff x="0" y="0"/>
          <a:chExt cx="0" cy="0"/>
        </a:xfrm>
      </p:grpSpPr>
      <p:sp>
        <p:nvSpPr>
          <p:cNvPr id="511" name="Google Shape;511;g1340135a080_2_0:notes">
            <a:extLst>
              <a:ext uri="{FF2B5EF4-FFF2-40B4-BE49-F238E27FC236}">
                <a16:creationId xmlns:a16="http://schemas.microsoft.com/office/drawing/2014/main" id="{DF06F5FD-58A3-365C-E118-B4FAB36A84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a:extLst>
              <a:ext uri="{FF2B5EF4-FFF2-40B4-BE49-F238E27FC236}">
                <a16:creationId xmlns:a16="http://schemas.microsoft.com/office/drawing/2014/main" id="{BAEBD84D-5931-B634-FA20-CF2204E67D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087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29038"/>
            <a:ext cx="6919800" cy="20091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atin typeface="Poppins"/>
                <a:ea typeface="Poppins"/>
                <a:cs typeface="Poppins"/>
                <a:sym typeface="Poppi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721100"/>
            <a:ext cx="2308200" cy="734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1600">
                <a:solidFill>
                  <a:schemeClr val="dk1"/>
                </a:solidFill>
                <a:latin typeface="Albert Sans Medium"/>
                <a:ea typeface="Albert Sans Medium"/>
                <a:cs typeface="Albert Sans Medium"/>
                <a:sym typeface="Albert Sans Medium"/>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grpSp>
        <p:nvGrpSpPr>
          <p:cNvPr id="11" name="Google Shape;11;p2"/>
          <p:cNvGrpSpPr/>
          <p:nvPr/>
        </p:nvGrpSpPr>
        <p:grpSpPr>
          <a:xfrm>
            <a:off x="-386316" y="-769880"/>
            <a:ext cx="9276274" cy="9176905"/>
            <a:chOff x="-386316" y="-769880"/>
            <a:chExt cx="9276274" cy="9176905"/>
          </a:xfrm>
        </p:grpSpPr>
        <p:sp>
          <p:nvSpPr>
            <p:cNvPr id="12" name="Google Shape;12;p2"/>
            <p:cNvSpPr/>
            <p:nvPr/>
          </p:nvSpPr>
          <p:spPr>
            <a:xfrm>
              <a:off x="7629958" y="3058625"/>
              <a:ext cx="1260000" cy="5348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3" name="Google Shape;13;p2"/>
            <p:cNvSpPr/>
            <p:nvPr/>
          </p:nvSpPr>
          <p:spPr>
            <a:xfrm>
              <a:off x="6736200" y="3879112"/>
              <a:ext cx="1260000" cy="37074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 name="Google Shape;14;p2"/>
            <p:cNvSpPr/>
            <p:nvPr/>
          </p:nvSpPr>
          <p:spPr>
            <a:xfrm rot="10800000">
              <a:off x="312387" y="-76988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5" name="Google Shape;15;p2"/>
            <p:cNvSpPr/>
            <p:nvPr/>
          </p:nvSpPr>
          <p:spPr>
            <a:xfrm rot="10800000">
              <a:off x="-38477" y="-27518"/>
              <a:ext cx="698700" cy="698700"/>
            </a:xfrm>
            <a:prstGeom prst="chord">
              <a:avLst>
                <a:gd name="adj1" fmla="val 5399387"/>
                <a:gd name="adj2" fmla="val 1620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6" name="Google Shape;16;p2"/>
            <p:cNvSpPr/>
            <p:nvPr/>
          </p:nvSpPr>
          <p:spPr>
            <a:xfrm rot="10800000">
              <a:off x="-386316" y="-27518"/>
              <a:ext cx="698700" cy="698700"/>
            </a:xfrm>
            <a:prstGeom prst="chord">
              <a:avLst>
                <a:gd name="adj1" fmla="val 5399387"/>
                <a:gd name="adj2" fmla="val 16200000"/>
              </a:avLst>
            </a:prstGeom>
            <a:solidFill>
              <a:srgbClr val="F2557A">
                <a:alpha val="5249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44" name="Google Shape;144;p21"/>
          <p:cNvGrpSpPr/>
          <p:nvPr/>
        </p:nvGrpSpPr>
        <p:grpSpPr>
          <a:xfrm>
            <a:off x="-107146" y="-909126"/>
            <a:ext cx="9417818" cy="8992626"/>
            <a:chOff x="-107146" y="-909126"/>
            <a:chExt cx="9417818" cy="8992626"/>
          </a:xfrm>
        </p:grpSpPr>
        <p:sp>
          <p:nvSpPr>
            <p:cNvPr id="145" name="Google Shape;145;p21"/>
            <p:cNvSpPr/>
            <p:nvPr/>
          </p:nvSpPr>
          <p:spPr>
            <a:xfrm rot="10800000" flipH="1">
              <a:off x="8519272" y="3954900"/>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6" name="Google Shape;146;p21"/>
            <p:cNvSpPr/>
            <p:nvPr/>
          </p:nvSpPr>
          <p:spPr>
            <a:xfrm rot="10800000" flipH="1">
              <a:off x="7958000" y="4588140"/>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147" name="Google Shape;147;p21"/>
            <p:cNvGrpSpPr/>
            <p:nvPr/>
          </p:nvGrpSpPr>
          <p:grpSpPr>
            <a:xfrm rot="5400000">
              <a:off x="-544100" y="-472171"/>
              <a:ext cx="1828500" cy="954591"/>
              <a:chOff x="-1253563" y="3992679"/>
              <a:chExt cx="1828500" cy="954591"/>
            </a:xfrm>
          </p:grpSpPr>
          <p:sp>
            <p:nvSpPr>
              <p:cNvPr id="148" name="Google Shape;148;p21"/>
              <p:cNvSpPr/>
              <p:nvPr/>
            </p:nvSpPr>
            <p:spPr>
              <a:xfrm rot="5400000" flipH="1">
                <a:off x="-119071" y="3992679"/>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9" name="Google Shape;149;p21"/>
              <p:cNvSpPr/>
              <p:nvPr/>
            </p:nvSpPr>
            <p:spPr>
              <a:xfrm rot="5400000">
                <a:off x="-678013" y="3694320"/>
                <a:ext cx="677400" cy="18285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9"/>
        <p:cNvGrpSpPr/>
        <p:nvPr/>
      </p:nvGrpSpPr>
      <p:grpSpPr>
        <a:xfrm>
          <a:off x="0" y="0"/>
          <a:ext cx="0" cy="0"/>
          <a:chOff x="0" y="0"/>
          <a:chExt cx="0" cy="0"/>
        </a:xfrm>
      </p:grpSpPr>
      <p:sp>
        <p:nvSpPr>
          <p:cNvPr id="190" name="Google Shape;19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25"/>
          <p:cNvSpPr txBox="1">
            <a:spLocks noGrp="1"/>
          </p:cNvSpPr>
          <p:nvPr>
            <p:ph type="subTitle" idx="1"/>
          </p:nvPr>
        </p:nvSpPr>
        <p:spPr>
          <a:xfrm>
            <a:off x="1747638" y="1647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2" name="Google Shape;192;p25"/>
          <p:cNvSpPr txBox="1">
            <a:spLocks noGrp="1"/>
          </p:cNvSpPr>
          <p:nvPr>
            <p:ph type="subTitle" idx="2"/>
          </p:nvPr>
        </p:nvSpPr>
        <p:spPr>
          <a:xfrm>
            <a:off x="5186088" y="1647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5"/>
          <p:cNvSpPr txBox="1">
            <a:spLocks noGrp="1"/>
          </p:cNvSpPr>
          <p:nvPr>
            <p:ph type="subTitle" idx="3"/>
          </p:nvPr>
        </p:nvSpPr>
        <p:spPr>
          <a:xfrm>
            <a:off x="1747638" y="3231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4" name="Google Shape;194;p25"/>
          <p:cNvSpPr txBox="1">
            <a:spLocks noGrp="1"/>
          </p:cNvSpPr>
          <p:nvPr>
            <p:ph type="subTitle" idx="4"/>
          </p:nvPr>
        </p:nvSpPr>
        <p:spPr>
          <a:xfrm>
            <a:off x="5186088" y="3231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5"/>
          <p:cNvSpPr txBox="1">
            <a:spLocks noGrp="1"/>
          </p:cNvSpPr>
          <p:nvPr>
            <p:ph type="subTitle" idx="5"/>
          </p:nvPr>
        </p:nvSpPr>
        <p:spPr>
          <a:xfrm>
            <a:off x="1747650" y="121562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6" name="Google Shape;196;p25"/>
          <p:cNvSpPr txBox="1">
            <a:spLocks noGrp="1"/>
          </p:cNvSpPr>
          <p:nvPr>
            <p:ph type="subTitle" idx="6"/>
          </p:nvPr>
        </p:nvSpPr>
        <p:spPr>
          <a:xfrm>
            <a:off x="5186100" y="121562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7" name="Google Shape;197;p25"/>
          <p:cNvSpPr txBox="1">
            <a:spLocks noGrp="1"/>
          </p:cNvSpPr>
          <p:nvPr>
            <p:ph type="subTitle" idx="7"/>
          </p:nvPr>
        </p:nvSpPr>
        <p:spPr>
          <a:xfrm>
            <a:off x="1747650" y="279957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8" name="Google Shape;198;p25"/>
          <p:cNvSpPr txBox="1">
            <a:spLocks noGrp="1"/>
          </p:cNvSpPr>
          <p:nvPr>
            <p:ph type="subTitle" idx="8"/>
          </p:nvPr>
        </p:nvSpPr>
        <p:spPr>
          <a:xfrm>
            <a:off x="5186100" y="279957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99" name="Google Shape;199;p25"/>
          <p:cNvGrpSpPr/>
          <p:nvPr/>
        </p:nvGrpSpPr>
        <p:grpSpPr>
          <a:xfrm>
            <a:off x="-2608950" y="-68353"/>
            <a:ext cx="14807675" cy="5426654"/>
            <a:chOff x="-2608950" y="-68353"/>
            <a:chExt cx="14807675" cy="5426654"/>
          </a:xfrm>
        </p:grpSpPr>
        <p:sp>
          <p:nvSpPr>
            <p:cNvPr id="200" name="Google Shape;200;p25"/>
            <p:cNvSpPr/>
            <p:nvPr/>
          </p:nvSpPr>
          <p:spPr>
            <a:xfrm rot="-5400000">
              <a:off x="9880775" y="-1781803"/>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1" name="Google Shape;201;p25"/>
            <p:cNvSpPr/>
            <p:nvPr/>
          </p:nvSpPr>
          <p:spPr>
            <a:xfrm rot="-5400000">
              <a:off x="9588139" y="-734549"/>
              <a:ext cx="604500" cy="2794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2" name="Google Shape;202;p25"/>
            <p:cNvSpPr/>
            <p:nvPr/>
          </p:nvSpPr>
          <p:spPr>
            <a:xfrm rot="5400000">
              <a:off x="-895500" y="3040351"/>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3" name="Google Shape;203;p25"/>
            <p:cNvSpPr/>
            <p:nvPr/>
          </p:nvSpPr>
          <p:spPr>
            <a:xfrm rot="5400000">
              <a:off x="-380001" y="3806300"/>
              <a:ext cx="604500" cy="16419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40"/>
        <p:cNvGrpSpPr/>
        <p:nvPr/>
      </p:nvGrpSpPr>
      <p:grpSpPr>
        <a:xfrm>
          <a:off x="0" y="0"/>
          <a:ext cx="0" cy="0"/>
          <a:chOff x="0" y="0"/>
          <a:chExt cx="0" cy="0"/>
        </a:xfrm>
      </p:grpSpPr>
      <p:sp>
        <p:nvSpPr>
          <p:cNvPr id="241" name="Google Shape;241;p29"/>
          <p:cNvSpPr/>
          <p:nvPr/>
        </p:nvSpPr>
        <p:spPr>
          <a:xfrm flipH="1">
            <a:off x="8312375" y="-678400"/>
            <a:ext cx="1648800" cy="16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2" name="Google Shape;242;p29"/>
          <p:cNvSpPr/>
          <p:nvPr/>
        </p:nvSpPr>
        <p:spPr>
          <a:xfrm rot="5400000" flipH="1">
            <a:off x="-27100" y="4612200"/>
            <a:ext cx="536100" cy="5265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3" name="Google Shape;243;p29"/>
          <p:cNvSpPr/>
          <p:nvPr/>
        </p:nvSpPr>
        <p:spPr>
          <a:xfrm flipH="1">
            <a:off x="171200" y="4469010"/>
            <a:ext cx="526500" cy="526500"/>
          </a:xfrm>
          <a:prstGeom prst="ellipse">
            <a:avLst/>
          </a:prstGeom>
          <a:solidFill>
            <a:srgbClr val="0584A4">
              <a:alpha val="3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4" name="Google Shape;244;p29"/>
          <p:cNvSpPr/>
          <p:nvPr/>
        </p:nvSpPr>
        <p:spPr>
          <a:xfrm>
            <a:off x="7819550" y="-3825506"/>
            <a:ext cx="1483500" cy="4365000"/>
          </a:xfrm>
          <a:prstGeom prst="roundRect">
            <a:avLst>
              <a:gd name="adj" fmla="val 50000"/>
            </a:avLst>
          </a:prstGeom>
          <a:solidFill>
            <a:srgbClr val="FFFFFF">
              <a:alpha val="41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45"/>
        <p:cNvGrpSpPr/>
        <p:nvPr/>
      </p:nvGrpSpPr>
      <p:grpSpPr>
        <a:xfrm>
          <a:off x="0" y="0"/>
          <a:ext cx="0" cy="0"/>
          <a:chOff x="0" y="0"/>
          <a:chExt cx="0" cy="0"/>
        </a:xfrm>
      </p:grpSpPr>
      <p:grpSp>
        <p:nvGrpSpPr>
          <p:cNvPr id="246" name="Google Shape;246;p30"/>
          <p:cNvGrpSpPr/>
          <p:nvPr/>
        </p:nvGrpSpPr>
        <p:grpSpPr>
          <a:xfrm>
            <a:off x="-363114" y="-686855"/>
            <a:ext cx="9835298" cy="6115780"/>
            <a:chOff x="-363114" y="-686855"/>
            <a:chExt cx="9835298" cy="6115780"/>
          </a:xfrm>
        </p:grpSpPr>
        <p:sp>
          <p:nvSpPr>
            <p:cNvPr id="247" name="Google Shape;247;p30"/>
            <p:cNvSpPr/>
            <p:nvPr/>
          </p:nvSpPr>
          <p:spPr>
            <a:xfrm flipH="1">
              <a:off x="8812484" y="4331375"/>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8" name="Google Shape;248;p30"/>
            <p:cNvSpPr/>
            <p:nvPr/>
          </p:nvSpPr>
          <p:spPr>
            <a:xfrm rot="10800000" flipH="1">
              <a:off x="-173878" y="-686855"/>
              <a:ext cx="677400" cy="18285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9" name="Google Shape;249;p30"/>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50" name="Google Shape;250;p30"/>
            <p:cNvSpPr/>
            <p:nvPr/>
          </p:nvSpPr>
          <p:spPr>
            <a:xfrm flipH="1">
              <a:off x="8812484" y="4769225"/>
              <a:ext cx="659700" cy="659700"/>
            </a:xfrm>
            <a:prstGeom prst="ellipse">
              <a:avLst/>
            </a:prstGeom>
            <a:solidFill>
              <a:srgbClr val="EE325F">
                <a:alpha val="7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1"/>
        </a:solidFill>
        <a:effectLst/>
      </p:bgPr>
    </p:bg>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2312325" y="3532875"/>
            <a:ext cx="58536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 name="Google Shape;98;p14"/>
          <p:cNvSpPr txBox="1">
            <a:spLocks noGrp="1"/>
          </p:cNvSpPr>
          <p:nvPr>
            <p:ph type="subTitle" idx="1"/>
          </p:nvPr>
        </p:nvSpPr>
        <p:spPr>
          <a:xfrm>
            <a:off x="2312275" y="1078725"/>
            <a:ext cx="5853600" cy="234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solidFill>
                  <a:schemeClr val="lt1"/>
                </a:solidFill>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99" name="Google Shape;99;p14"/>
          <p:cNvGrpSpPr/>
          <p:nvPr/>
        </p:nvGrpSpPr>
        <p:grpSpPr>
          <a:xfrm>
            <a:off x="-3284446" y="334071"/>
            <a:ext cx="5348400" cy="2153758"/>
            <a:chOff x="-3284446" y="334071"/>
            <a:chExt cx="5348400" cy="2153758"/>
          </a:xfrm>
        </p:grpSpPr>
        <p:sp>
          <p:nvSpPr>
            <p:cNvPr id="100" name="Google Shape;100;p14"/>
            <p:cNvSpPr/>
            <p:nvPr/>
          </p:nvSpPr>
          <p:spPr>
            <a:xfrm rot="5400000" flipH="1">
              <a:off x="1474729" y="171922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1" name="Google Shape;101;p14"/>
            <p:cNvSpPr/>
            <p:nvPr/>
          </p:nvSpPr>
          <p:spPr>
            <a:xfrm rot="5400000" flipH="1">
              <a:off x="-1240246" y="-1710129"/>
              <a:ext cx="1260000" cy="534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2" name="Google Shape;102;p14"/>
            <p:cNvSpPr/>
            <p:nvPr/>
          </p:nvSpPr>
          <p:spPr>
            <a:xfrm rot="5400000" flipH="1">
              <a:off x="-1240233" y="4129"/>
              <a:ext cx="1260000" cy="37074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extLst>
      <p:ext uri="{BB962C8B-B14F-4D97-AF65-F5344CB8AC3E}">
        <p14:creationId xmlns:p14="http://schemas.microsoft.com/office/powerpoint/2010/main" val="3366334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713225" y="2271750"/>
            <a:ext cx="33183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8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713225" y="1267988"/>
            <a:ext cx="1324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713225" y="3356325"/>
            <a:ext cx="33183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latin typeface="Albert Sans Medium"/>
                <a:ea typeface="Albert Sans Medium"/>
                <a:cs typeface="Albert Sans Medium"/>
                <a:sym typeface="Albert Sans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720000" y="3555900"/>
            <a:ext cx="7704000" cy="92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400" b="0"/>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32" name="Google Shape;32;p5"/>
          <p:cNvSpPr txBox="1">
            <a:spLocks noGrp="1"/>
          </p:cNvSpPr>
          <p:nvPr>
            <p:ph type="subTitle" idx="2"/>
          </p:nvPr>
        </p:nvSpPr>
        <p:spPr>
          <a:xfrm>
            <a:off x="720000" y="1888700"/>
            <a:ext cx="7704000" cy="92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400" b="0"/>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33" name="Google Shape;33;p5"/>
          <p:cNvSpPr txBox="1">
            <a:spLocks noGrp="1"/>
          </p:cNvSpPr>
          <p:nvPr>
            <p:ph type="subTitle" idx="3"/>
          </p:nvPr>
        </p:nvSpPr>
        <p:spPr>
          <a:xfrm>
            <a:off x="720000" y="1387700"/>
            <a:ext cx="7704000" cy="5010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DM Sans"/>
              <a:buNone/>
              <a:defRPr sz="2000" b="1">
                <a:latin typeface="Poppins"/>
                <a:ea typeface="Poppins"/>
                <a:cs typeface="Poppins"/>
                <a:sym typeface="Poppins"/>
              </a:defRPr>
            </a:lvl1pPr>
            <a:lvl2pPr lvl="1">
              <a:lnSpc>
                <a:spcPct val="115000"/>
              </a:lnSpc>
              <a:spcBef>
                <a:spcPts val="0"/>
              </a:spcBef>
              <a:spcAft>
                <a:spcPts val="0"/>
              </a:spcAft>
              <a:buSzPts val="1400"/>
              <a:buFont typeface="DM Sans"/>
              <a:buNone/>
              <a:defRPr b="1">
                <a:latin typeface="DM Sans"/>
                <a:ea typeface="DM Sans"/>
                <a:cs typeface="DM Sans"/>
                <a:sym typeface="DM Sans"/>
              </a:defRPr>
            </a:lvl2pPr>
            <a:lvl3pPr lvl="2">
              <a:lnSpc>
                <a:spcPct val="115000"/>
              </a:lnSpc>
              <a:spcBef>
                <a:spcPts val="0"/>
              </a:spcBef>
              <a:spcAft>
                <a:spcPts val="0"/>
              </a:spcAft>
              <a:buSzPts val="1400"/>
              <a:buFont typeface="DM Sans"/>
              <a:buNone/>
              <a:defRPr b="1">
                <a:latin typeface="DM Sans"/>
                <a:ea typeface="DM Sans"/>
                <a:cs typeface="DM Sans"/>
                <a:sym typeface="DM Sans"/>
              </a:defRPr>
            </a:lvl3pPr>
            <a:lvl4pPr lvl="3">
              <a:lnSpc>
                <a:spcPct val="115000"/>
              </a:lnSpc>
              <a:spcBef>
                <a:spcPts val="0"/>
              </a:spcBef>
              <a:spcAft>
                <a:spcPts val="0"/>
              </a:spcAft>
              <a:buSzPts val="1400"/>
              <a:buFont typeface="DM Sans"/>
              <a:buNone/>
              <a:defRPr b="1">
                <a:latin typeface="DM Sans"/>
                <a:ea typeface="DM Sans"/>
                <a:cs typeface="DM Sans"/>
                <a:sym typeface="DM Sans"/>
              </a:defRPr>
            </a:lvl4pPr>
            <a:lvl5pPr lvl="4">
              <a:lnSpc>
                <a:spcPct val="115000"/>
              </a:lnSpc>
              <a:spcBef>
                <a:spcPts val="0"/>
              </a:spcBef>
              <a:spcAft>
                <a:spcPts val="0"/>
              </a:spcAft>
              <a:buSzPts val="1400"/>
              <a:buFont typeface="DM Sans"/>
              <a:buNone/>
              <a:defRPr b="1">
                <a:latin typeface="DM Sans"/>
                <a:ea typeface="DM Sans"/>
                <a:cs typeface="DM Sans"/>
                <a:sym typeface="DM Sans"/>
              </a:defRPr>
            </a:lvl5pPr>
            <a:lvl6pPr lvl="5">
              <a:lnSpc>
                <a:spcPct val="115000"/>
              </a:lnSpc>
              <a:spcBef>
                <a:spcPts val="0"/>
              </a:spcBef>
              <a:spcAft>
                <a:spcPts val="0"/>
              </a:spcAft>
              <a:buSzPts val="1400"/>
              <a:buFont typeface="DM Sans"/>
              <a:buNone/>
              <a:defRPr b="1">
                <a:latin typeface="DM Sans"/>
                <a:ea typeface="DM Sans"/>
                <a:cs typeface="DM Sans"/>
                <a:sym typeface="DM Sans"/>
              </a:defRPr>
            </a:lvl6pPr>
            <a:lvl7pPr lvl="6">
              <a:lnSpc>
                <a:spcPct val="115000"/>
              </a:lnSpc>
              <a:spcBef>
                <a:spcPts val="0"/>
              </a:spcBef>
              <a:spcAft>
                <a:spcPts val="0"/>
              </a:spcAft>
              <a:buSzPts val="1400"/>
              <a:buFont typeface="DM Sans"/>
              <a:buNone/>
              <a:defRPr b="1">
                <a:latin typeface="DM Sans"/>
                <a:ea typeface="DM Sans"/>
                <a:cs typeface="DM Sans"/>
                <a:sym typeface="DM Sans"/>
              </a:defRPr>
            </a:lvl7pPr>
            <a:lvl8pPr lvl="7">
              <a:lnSpc>
                <a:spcPct val="115000"/>
              </a:lnSpc>
              <a:spcBef>
                <a:spcPts val="0"/>
              </a:spcBef>
              <a:spcAft>
                <a:spcPts val="0"/>
              </a:spcAft>
              <a:buSzPts val="1400"/>
              <a:buFont typeface="DM Sans"/>
              <a:buNone/>
              <a:defRPr b="1">
                <a:latin typeface="DM Sans"/>
                <a:ea typeface="DM Sans"/>
                <a:cs typeface="DM Sans"/>
                <a:sym typeface="DM Sans"/>
              </a:defRPr>
            </a:lvl8pPr>
            <a:lvl9pPr lvl="8">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sp>
        <p:nvSpPr>
          <p:cNvPr id="34" name="Google Shape;34;p5"/>
          <p:cNvSpPr txBox="1">
            <a:spLocks noGrp="1"/>
          </p:cNvSpPr>
          <p:nvPr>
            <p:ph type="subTitle" idx="4"/>
          </p:nvPr>
        </p:nvSpPr>
        <p:spPr>
          <a:xfrm>
            <a:off x="720000" y="3054950"/>
            <a:ext cx="7704000" cy="5010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rtl="0">
              <a:lnSpc>
                <a:spcPct val="115000"/>
              </a:lnSpc>
              <a:spcBef>
                <a:spcPts val="0"/>
              </a:spcBef>
              <a:spcAft>
                <a:spcPts val="0"/>
              </a:spcAft>
              <a:buSzPts val="1400"/>
              <a:buFont typeface="DM Sans"/>
              <a:buNone/>
              <a:defRPr b="1">
                <a:latin typeface="DM Sans"/>
                <a:ea typeface="DM Sans"/>
                <a:cs typeface="DM Sans"/>
                <a:sym typeface="DM Sans"/>
              </a:defRPr>
            </a:lvl2pPr>
            <a:lvl3pPr lvl="2" rtl="0">
              <a:lnSpc>
                <a:spcPct val="115000"/>
              </a:lnSpc>
              <a:spcBef>
                <a:spcPts val="0"/>
              </a:spcBef>
              <a:spcAft>
                <a:spcPts val="0"/>
              </a:spcAft>
              <a:buSzPts val="1400"/>
              <a:buFont typeface="DM Sans"/>
              <a:buNone/>
              <a:defRPr b="1">
                <a:latin typeface="DM Sans"/>
                <a:ea typeface="DM Sans"/>
                <a:cs typeface="DM Sans"/>
                <a:sym typeface="DM Sans"/>
              </a:defRPr>
            </a:lvl3pPr>
            <a:lvl4pPr lvl="3" rtl="0">
              <a:lnSpc>
                <a:spcPct val="115000"/>
              </a:lnSpc>
              <a:spcBef>
                <a:spcPts val="0"/>
              </a:spcBef>
              <a:spcAft>
                <a:spcPts val="0"/>
              </a:spcAft>
              <a:buSzPts val="1400"/>
              <a:buFont typeface="DM Sans"/>
              <a:buNone/>
              <a:defRPr b="1">
                <a:latin typeface="DM Sans"/>
                <a:ea typeface="DM Sans"/>
                <a:cs typeface="DM Sans"/>
                <a:sym typeface="DM Sans"/>
              </a:defRPr>
            </a:lvl4pPr>
            <a:lvl5pPr lvl="4" rtl="0">
              <a:lnSpc>
                <a:spcPct val="115000"/>
              </a:lnSpc>
              <a:spcBef>
                <a:spcPts val="0"/>
              </a:spcBef>
              <a:spcAft>
                <a:spcPts val="0"/>
              </a:spcAft>
              <a:buSzPts val="1400"/>
              <a:buFont typeface="DM Sans"/>
              <a:buNone/>
              <a:defRPr b="1">
                <a:latin typeface="DM Sans"/>
                <a:ea typeface="DM Sans"/>
                <a:cs typeface="DM Sans"/>
                <a:sym typeface="DM Sans"/>
              </a:defRPr>
            </a:lvl5pPr>
            <a:lvl6pPr lvl="5" rtl="0">
              <a:lnSpc>
                <a:spcPct val="115000"/>
              </a:lnSpc>
              <a:spcBef>
                <a:spcPts val="0"/>
              </a:spcBef>
              <a:spcAft>
                <a:spcPts val="0"/>
              </a:spcAft>
              <a:buSzPts val="1400"/>
              <a:buFont typeface="DM Sans"/>
              <a:buNone/>
              <a:defRPr b="1">
                <a:latin typeface="DM Sans"/>
                <a:ea typeface="DM Sans"/>
                <a:cs typeface="DM Sans"/>
                <a:sym typeface="DM Sans"/>
              </a:defRPr>
            </a:lvl6pPr>
            <a:lvl7pPr lvl="6" rtl="0">
              <a:lnSpc>
                <a:spcPct val="115000"/>
              </a:lnSpc>
              <a:spcBef>
                <a:spcPts val="0"/>
              </a:spcBef>
              <a:spcAft>
                <a:spcPts val="0"/>
              </a:spcAft>
              <a:buSzPts val="1400"/>
              <a:buFont typeface="DM Sans"/>
              <a:buNone/>
              <a:defRPr b="1">
                <a:latin typeface="DM Sans"/>
                <a:ea typeface="DM Sans"/>
                <a:cs typeface="DM Sans"/>
                <a:sym typeface="DM Sans"/>
              </a:defRPr>
            </a:lvl7pPr>
            <a:lvl8pPr lvl="7" rtl="0">
              <a:lnSpc>
                <a:spcPct val="115000"/>
              </a:lnSpc>
              <a:spcBef>
                <a:spcPts val="0"/>
              </a:spcBef>
              <a:spcAft>
                <a:spcPts val="0"/>
              </a:spcAft>
              <a:buSzPts val="1400"/>
              <a:buFont typeface="DM Sans"/>
              <a:buNone/>
              <a:defRPr b="1">
                <a:latin typeface="DM Sans"/>
                <a:ea typeface="DM Sans"/>
                <a:cs typeface="DM Sans"/>
                <a:sym typeface="DM Sans"/>
              </a:defRPr>
            </a:lvl8pPr>
            <a:lvl9pPr lvl="8" rtl="0">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grpSp>
        <p:nvGrpSpPr>
          <p:cNvPr id="35" name="Google Shape;35;p5"/>
          <p:cNvGrpSpPr/>
          <p:nvPr/>
        </p:nvGrpSpPr>
        <p:grpSpPr>
          <a:xfrm flipH="1">
            <a:off x="-286914" y="-686855"/>
            <a:ext cx="9835298" cy="2270105"/>
            <a:chOff x="-363114" y="-686855"/>
            <a:chExt cx="9835298" cy="2270105"/>
          </a:xfrm>
        </p:grpSpPr>
        <p:sp>
          <p:nvSpPr>
            <p:cNvPr id="36" name="Google Shape;36;p5"/>
            <p:cNvSpPr/>
            <p:nvPr/>
          </p:nvSpPr>
          <p:spPr>
            <a:xfrm flipH="1">
              <a:off x="8812484" y="1306050"/>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7" name="Google Shape;37;p5"/>
            <p:cNvSpPr/>
            <p:nvPr/>
          </p:nvSpPr>
          <p:spPr>
            <a:xfrm rot="10800000" flipH="1">
              <a:off x="-173878" y="-686855"/>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8" name="Google Shape;38;p5"/>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9" name="Google Shape;39;p5"/>
            <p:cNvSpPr/>
            <p:nvPr/>
          </p:nvSpPr>
          <p:spPr>
            <a:xfrm flipH="1">
              <a:off x="8812484" y="539500"/>
              <a:ext cx="659700" cy="6597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2" name="Google Shape;42;p6"/>
          <p:cNvGrpSpPr/>
          <p:nvPr/>
        </p:nvGrpSpPr>
        <p:grpSpPr>
          <a:xfrm>
            <a:off x="-1253563" y="-2863475"/>
            <a:ext cx="10503560" cy="7810745"/>
            <a:chOff x="-1253563" y="-2863475"/>
            <a:chExt cx="10503560" cy="7810745"/>
          </a:xfrm>
        </p:grpSpPr>
        <p:sp>
          <p:nvSpPr>
            <p:cNvPr id="43" name="Google Shape;43;p6"/>
            <p:cNvSpPr/>
            <p:nvPr/>
          </p:nvSpPr>
          <p:spPr>
            <a:xfrm rot="10800000" flipH="1">
              <a:off x="8458597" y="-2863475"/>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4" name="Google Shape;44;p6"/>
            <p:cNvSpPr/>
            <p:nvPr/>
          </p:nvSpPr>
          <p:spPr>
            <a:xfrm rot="10800000" flipH="1">
              <a:off x="7897325" y="-2230235"/>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5" name="Google Shape;45;p6"/>
            <p:cNvGrpSpPr/>
            <p:nvPr/>
          </p:nvGrpSpPr>
          <p:grpSpPr>
            <a:xfrm>
              <a:off x="-1253563" y="3992679"/>
              <a:ext cx="1828500" cy="954591"/>
              <a:chOff x="-1253563" y="3992679"/>
              <a:chExt cx="1828500" cy="954591"/>
            </a:xfrm>
          </p:grpSpPr>
          <p:sp>
            <p:nvSpPr>
              <p:cNvPr id="46" name="Google Shape;46;p6"/>
              <p:cNvSpPr/>
              <p:nvPr/>
            </p:nvSpPr>
            <p:spPr>
              <a:xfrm rot="5400000" flipH="1">
                <a:off x="-119071" y="39926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7" name="Google Shape;47;p6"/>
              <p:cNvSpPr/>
              <p:nvPr/>
            </p:nvSpPr>
            <p:spPr>
              <a:xfrm rot="5400000">
                <a:off x="-678013" y="3694320"/>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644450" y="1307100"/>
            <a:ext cx="5855100" cy="2529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60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grpSp>
        <p:nvGrpSpPr>
          <p:cNvPr id="53" name="Google Shape;53;p8"/>
          <p:cNvGrpSpPr/>
          <p:nvPr/>
        </p:nvGrpSpPr>
        <p:grpSpPr>
          <a:xfrm>
            <a:off x="-2427224" y="-404176"/>
            <a:ext cx="12836711" cy="5212846"/>
            <a:chOff x="-2427224" y="-404176"/>
            <a:chExt cx="12836711" cy="5212846"/>
          </a:xfrm>
        </p:grpSpPr>
        <p:sp>
          <p:nvSpPr>
            <p:cNvPr id="54" name="Google Shape;54;p8"/>
            <p:cNvSpPr/>
            <p:nvPr/>
          </p:nvSpPr>
          <p:spPr>
            <a:xfrm rot="5400000" flipH="1">
              <a:off x="8153579" y="43313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5" name="Google Shape;55;p8"/>
            <p:cNvSpPr/>
            <p:nvPr/>
          </p:nvSpPr>
          <p:spPr>
            <a:xfrm rot="5400000" flipH="1">
              <a:off x="-1008524" y="-1822876"/>
              <a:ext cx="874500" cy="3711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6" name="Google Shape;56;p8"/>
            <p:cNvSpPr/>
            <p:nvPr/>
          </p:nvSpPr>
          <p:spPr>
            <a:xfrm rot="5400000" flipH="1">
              <a:off x="-1008555" y="-633201"/>
              <a:ext cx="874500" cy="25731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7" name="Google Shape;57;p8"/>
            <p:cNvSpPr/>
            <p:nvPr/>
          </p:nvSpPr>
          <p:spPr>
            <a:xfrm rot="5400000">
              <a:off x="9156537" y="3555720"/>
              <a:ext cx="677400" cy="1828500"/>
            </a:xfrm>
            <a:prstGeom prst="roundRect">
              <a:avLst>
                <a:gd name="adj" fmla="val 50000"/>
              </a:avLst>
            </a:prstGeom>
            <a:solidFill>
              <a:srgbClr val="0584A4">
                <a:alpha val="41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720000" y="1686150"/>
            <a:ext cx="3053100" cy="657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16"/>
          <p:cNvSpPr txBox="1">
            <a:spLocks noGrp="1"/>
          </p:cNvSpPr>
          <p:nvPr>
            <p:ph type="subTitle" idx="1"/>
          </p:nvPr>
        </p:nvSpPr>
        <p:spPr>
          <a:xfrm>
            <a:off x="720000" y="2292150"/>
            <a:ext cx="3053100" cy="11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3" name="Google Shape;113;p16"/>
          <p:cNvGrpSpPr/>
          <p:nvPr/>
        </p:nvGrpSpPr>
        <p:grpSpPr>
          <a:xfrm>
            <a:off x="-107150" y="-5035775"/>
            <a:ext cx="9299250" cy="15215050"/>
            <a:chOff x="-107150" y="-5059050"/>
            <a:chExt cx="9299250" cy="15215050"/>
          </a:xfrm>
        </p:grpSpPr>
        <p:sp>
          <p:nvSpPr>
            <p:cNvPr id="114" name="Google Shape;114;p16"/>
            <p:cNvSpPr/>
            <p:nvPr/>
          </p:nvSpPr>
          <p:spPr>
            <a:xfrm flipH="1">
              <a:off x="-107150" y="-5059050"/>
              <a:ext cx="1026600" cy="62973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5" name="Google Shape;115;p16"/>
            <p:cNvSpPr/>
            <p:nvPr/>
          </p:nvSpPr>
          <p:spPr>
            <a:xfrm flipH="1">
              <a:off x="8165500" y="3858700"/>
              <a:ext cx="1026600" cy="62973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116" name="Google Shape;116;p16"/>
          <p:cNvSpPr/>
          <p:nvPr/>
        </p:nvSpPr>
        <p:spPr>
          <a:xfrm rot="10800000" flipH="1">
            <a:off x="8430770" y="3055949"/>
            <a:ext cx="874500" cy="25731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1746175" y="445025"/>
            <a:ext cx="6684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8"/>
          <p:cNvSpPr txBox="1">
            <a:spLocks noGrp="1"/>
          </p:cNvSpPr>
          <p:nvPr>
            <p:ph type="body" idx="1"/>
          </p:nvPr>
        </p:nvSpPr>
        <p:spPr>
          <a:xfrm>
            <a:off x="1746175" y="1215750"/>
            <a:ext cx="6684600" cy="339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123" name="Google Shape;123;p18"/>
          <p:cNvGrpSpPr/>
          <p:nvPr/>
        </p:nvGrpSpPr>
        <p:grpSpPr>
          <a:xfrm flipH="1">
            <a:off x="-1230850" y="2160950"/>
            <a:ext cx="2479800" cy="6297300"/>
            <a:chOff x="6564450" y="1268000"/>
            <a:chExt cx="2479800" cy="6297300"/>
          </a:xfrm>
        </p:grpSpPr>
        <p:sp>
          <p:nvSpPr>
            <p:cNvPr id="124" name="Google Shape;124;p18"/>
            <p:cNvSpPr/>
            <p:nvPr/>
          </p:nvSpPr>
          <p:spPr>
            <a:xfrm>
              <a:off x="7417650"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25" name="Google Shape;125;p18"/>
            <p:cNvSpPr/>
            <p:nvPr/>
          </p:nvSpPr>
          <p:spPr>
            <a:xfrm>
              <a:off x="6564450" y="2822300"/>
              <a:ext cx="1071600" cy="4365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26" name="Google Shape;126;p18"/>
            <p:cNvSpPr/>
            <p:nvPr/>
          </p:nvSpPr>
          <p:spPr>
            <a:xfrm>
              <a:off x="6890850" y="2109800"/>
              <a:ext cx="418800" cy="4188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8" r:id="rId7"/>
    <p:sldLayoutId id="2147483662" r:id="rId8"/>
    <p:sldLayoutId id="2147483664" r:id="rId9"/>
    <p:sldLayoutId id="2147483667" r:id="rId10"/>
    <p:sldLayoutId id="2147483671" r:id="rId11"/>
    <p:sldLayoutId id="2147483675" r:id="rId12"/>
    <p:sldLayoutId id="2147483676" r:id="rId13"/>
    <p:sldLayoutId id="214748368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ctrTitle"/>
          </p:nvPr>
        </p:nvSpPr>
        <p:spPr>
          <a:xfrm>
            <a:off x="524638" y="1067686"/>
            <a:ext cx="5216656" cy="2009100"/>
          </a:xfrm>
          <a:prstGeom prst="rect">
            <a:avLst/>
          </a:prstGeom>
        </p:spPr>
        <p:txBody>
          <a:bodyPr spcFirstLastPara="1" wrap="square" lIns="91425" tIns="91425" rIns="91425" bIns="91425" anchor="ctr" anchorCtr="0">
            <a:noAutofit/>
          </a:bodyPr>
          <a:lstStyle/>
          <a:p>
            <a:r>
              <a:rPr lang="en-US" sz="3500" dirty="0"/>
              <a:t>LLM-Based Predictive Modeling for Traffic Flow Optimization Using Real-Time Social Media Data</a:t>
            </a:r>
            <a:endParaRPr lang="en-IN" sz="3500" dirty="0">
              <a:solidFill>
                <a:schemeClr val="tx1">
                  <a:lumMod val="90000"/>
                  <a:lumOff val="10000"/>
                </a:schemeClr>
              </a:solidFill>
              <a:latin typeface="Abadi" panose="020B0604020104020204" pitchFamily="34" charset="0"/>
            </a:endParaRPr>
          </a:p>
        </p:txBody>
      </p:sp>
      <p:sp>
        <p:nvSpPr>
          <p:cNvPr id="2" name="TextBox 1">
            <a:extLst>
              <a:ext uri="{FF2B5EF4-FFF2-40B4-BE49-F238E27FC236}">
                <a16:creationId xmlns:a16="http://schemas.microsoft.com/office/drawing/2014/main" id="{7E8260B5-8BA1-8BCF-F030-1062D76A3818}"/>
              </a:ext>
            </a:extLst>
          </p:cNvPr>
          <p:cNvSpPr txBox="1"/>
          <p:nvPr/>
        </p:nvSpPr>
        <p:spPr>
          <a:xfrm>
            <a:off x="524638" y="151506"/>
            <a:ext cx="4491789" cy="584775"/>
          </a:xfrm>
          <a:prstGeom prst="rect">
            <a:avLst/>
          </a:prstGeom>
          <a:noFill/>
        </p:spPr>
        <p:txBody>
          <a:bodyPr wrap="square" rtlCol="0">
            <a:spAutoFit/>
          </a:bodyPr>
          <a:lstStyle/>
          <a:p>
            <a:r>
              <a:rPr lang="en-US" sz="1800" b="1" spc="-50" dirty="0">
                <a:latin typeface="Roboto Condensed" panose="020B0604020202020204" charset="0"/>
                <a:ea typeface="Roboto Condensed" panose="020B0604020202020204" charset="0"/>
              </a:rPr>
              <a:t>MCA In-House Project – First Review</a:t>
            </a:r>
          </a:p>
          <a:p>
            <a:endParaRPr lang="en-IN" dirty="0"/>
          </a:p>
        </p:txBody>
      </p:sp>
      <p:sp>
        <p:nvSpPr>
          <p:cNvPr id="3" name="TextBox 2">
            <a:extLst>
              <a:ext uri="{FF2B5EF4-FFF2-40B4-BE49-F238E27FC236}">
                <a16:creationId xmlns:a16="http://schemas.microsoft.com/office/drawing/2014/main" id="{88061A08-F9EA-4B62-7B14-C7835D75A8B4}"/>
              </a:ext>
            </a:extLst>
          </p:cNvPr>
          <p:cNvSpPr txBox="1"/>
          <p:nvPr/>
        </p:nvSpPr>
        <p:spPr>
          <a:xfrm>
            <a:off x="524638" y="3636791"/>
            <a:ext cx="4725974" cy="1169551"/>
          </a:xfrm>
          <a:prstGeom prst="rect">
            <a:avLst/>
          </a:prstGeom>
          <a:noFill/>
        </p:spPr>
        <p:txBody>
          <a:bodyPr wrap="none" rtlCol="0">
            <a:spAutoFit/>
          </a:bodyPr>
          <a:lstStyle/>
          <a:p>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Priom Dutta (24MCA0169)</a:t>
            </a:r>
            <a:b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br>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3</a:t>
            </a:r>
            <a:r>
              <a:rPr lang="en-IN" baseline="30000"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rd</a:t>
            </a:r>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 Semester</a:t>
            </a:r>
          </a:p>
          <a:p>
            <a:endPar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Guide: Dr. Tapan Kumar Das</a:t>
            </a:r>
          </a:p>
          <a:p>
            <a:r>
              <a:rPr lang="en-IN" sz="1400" b="0" i="0" dirty="0">
                <a:solidFill>
                  <a:schemeClr val="bg2">
                    <a:lumMod val="50000"/>
                  </a:schemeClr>
                </a:solidFill>
                <a:effectLst/>
                <a:latin typeface="Roboto Condensed" panose="02000000000000000000" pitchFamily="2" charset="0"/>
                <a:ea typeface="Roboto Condensed" panose="02000000000000000000" pitchFamily="2" charset="0"/>
                <a:cs typeface="Roboto Condensed" panose="02000000000000000000" pitchFamily="2" charset="0"/>
              </a:rPr>
              <a:t>Department of Smart Computing</a:t>
            </a:r>
            <a:r>
              <a:rPr lang="en-US" sz="1400"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 Vellore Institute of Technology</a:t>
            </a:r>
            <a:endPar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5" name="Picture 4" descr="A road with cars on it&#10;&#10;AI-generated content may be incorrect.">
            <a:extLst>
              <a:ext uri="{FF2B5EF4-FFF2-40B4-BE49-F238E27FC236}">
                <a16:creationId xmlns:a16="http://schemas.microsoft.com/office/drawing/2014/main" id="{96D6B762-F67E-7815-2341-FBC8A2FD6CA1}"/>
              </a:ext>
            </a:extLst>
          </p:cNvPr>
          <p:cNvPicPr>
            <a:picLocks noChangeAspect="1"/>
          </p:cNvPicPr>
          <p:nvPr/>
        </p:nvPicPr>
        <p:blipFill>
          <a:blip r:embed="rId3"/>
          <a:stretch>
            <a:fillRect/>
          </a:stretch>
        </p:blipFill>
        <p:spPr>
          <a:xfrm>
            <a:off x="5623560" y="0"/>
            <a:ext cx="3520440" cy="51435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A599FA18-6D6A-5262-A7B9-59CFDA473FD7}"/>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CAC8E30-8F10-95BF-F5FA-7D3D03ABCE9C}"/>
              </a:ext>
            </a:extLst>
          </p:cNvPr>
          <p:cNvSpPr txBox="1">
            <a:spLocks noGrp="1"/>
          </p:cNvSpPr>
          <p:nvPr>
            <p:ph type="title"/>
          </p:nvPr>
        </p:nvSpPr>
        <p:spPr>
          <a:xfrm>
            <a:off x="813785" y="1507150"/>
            <a:ext cx="342215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System Architecture</a:t>
            </a:r>
            <a:endParaRPr dirty="0"/>
          </a:p>
        </p:txBody>
      </p:sp>
      <p:sp>
        <p:nvSpPr>
          <p:cNvPr id="5" name="TextBox 4">
            <a:extLst>
              <a:ext uri="{FF2B5EF4-FFF2-40B4-BE49-F238E27FC236}">
                <a16:creationId xmlns:a16="http://schemas.microsoft.com/office/drawing/2014/main" id="{D76EF203-1FE0-3F68-5252-8719DE09D932}"/>
              </a:ext>
            </a:extLst>
          </p:cNvPr>
          <p:cNvSpPr txBox="1"/>
          <p:nvPr/>
        </p:nvSpPr>
        <p:spPr>
          <a:xfrm>
            <a:off x="720000" y="743419"/>
            <a:ext cx="7609840" cy="523220"/>
          </a:xfrm>
          <a:prstGeom prst="rect">
            <a:avLst/>
          </a:prstGeom>
          <a:noFill/>
        </p:spPr>
        <p:txBody>
          <a:bodyPr wrap="square" rtlCol="0">
            <a:spAutoFit/>
          </a:bodyPr>
          <a:lstStyle/>
          <a:p>
            <a:endParaRPr lang="en-IN" dirty="0"/>
          </a:p>
          <a:p>
            <a:pPr marL="285750" indent="-285750">
              <a:buFont typeface="Wingdings" panose="05000000000000000000" pitchFamily="2" charset="2"/>
              <a:buChar char="q"/>
            </a:pPr>
            <a:endParaRPr lang="en-IN" dirty="0"/>
          </a:p>
        </p:txBody>
      </p:sp>
      <p:pic>
        <p:nvPicPr>
          <p:cNvPr id="7" name="Picture 6" descr="A diagram of a company&#10;&#10;AI-generated content may be incorrect.">
            <a:extLst>
              <a:ext uri="{FF2B5EF4-FFF2-40B4-BE49-F238E27FC236}">
                <a16:creationId xmlns:a16="http://schemas.microsoft.com/office/drawing/2014/main" id="{95D6AA87-5183-B04C-6DEF-5065BCD4F115}"/>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rcRect t="3320" r="5975" b="20741"/>
          <a:stretch>
            <a:fillRect/>
          </a:stretch>
        </p:blipFill>
        <p:spPr>
          <a:xfrm>
            <a:off x="3946661" y="79111"/>
            <a:ext cx="4314038" cy="4930551"/>
          </a:xfrm>
          <a:prstGeom prst="rect">
            <a:avLst/>
          </a:prstGeom>
        </p:spPr>
      </p:pic>
    </p:spTree>
    <p:extLst>
      <p:ext uri="{BB962C8B-B14F-4D97-AF65-F5344CB8AC3E}">
        <p14:creationId xmlns:p14="http://schemas.microsoft.com/office/powerpoint/2010/main" val="80307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3">
          <a:extLst>
            <a:ext uri="{FF2B5EF4-FFF2-40B4-BE49-F238E27FC236}">
              <a16:creationId xmlns:a16="http://schemas.microsoft.com/office/drawing/2014/main" id="{C14227DF-66B2-CD61-5A8B-E3DF22721560}"/>
            </a:ext>
          </a:extLst>
        </p:cNvPr>
        <p:cNvGrpSpPr/>
        <p:nvPr/>
      </p:nvGrpSpPr>
      <p:grpSpPr>
        <a:xfrm>
          <a:off x="0" y="0"/>
          <a:ext cx="0" cy="0"/>
          <a:chOff x="0" y="0"/>
          <a:chExt cx="0" cy="0"/>
        </a:xfrm>
      </p:grpSpPr>
      <p:sp>
        <p:nvSpPr>
          <p:cNvPr id="514" name="Google Shape;514;p53">
            <a:extLst>
              <a:ext uri="{FF2B5EF4-FFF2-40B4-BE49-F238E27FC236}">
                <a16:creationId xmlns:a16="http://schemas.microsoft.com/office/drawing/2014/main" id="{CE2F1C49-7CF3-A13B-86AC-1DD705F2A934}"/>
              </a:ext>
            </a:extLst>
          </p:cNvPr>
          <p:cNvSpPr txBox="1">
            <a:spLocks noGrp="1"/>
          </p:cNvSpPr>
          <p:nvPr>
            <p:ph type="title"/>
          </p:nvPr>
        </p:nvSpPr>
        <p:spPr>
          <a:xfrm>
            <a:off x="737780" y="1999049"/>
            <a:ext cx="3044866"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UML Use-Case diagram</a:t>
            </a:r>
            <a:endParaRPr dirty="0"/>
          </a:p>
        </p:txBody>
      </p:sp>
      <p:pic>
        <p:nvPicPr>
          <p:cNvPr id="4" name="Picture 3" descr="A diagram of a traffic flow&#10;&#10;AI-generated content may be incorrect.">
            <a:extLst>
              <a:ext uri="{FF2B5EF4-FFF2-40B4-BE49-F238E27FC236}">
                <a16:creationId xmlns:a16="http://schemas.microsoft.com/office/drawing/2014/main" id="{FD52B8AB-776A-ED55-1EF6-2B2EECDDD1F6}"/>
              </a:ext>
            </a:extLst>
          </p:cNvPr>
          <p:cNvPicPr>
            <a:picLocks noChangeAspect="1"/>
          </p:cNvPicPr>
          <p:nvPr/>
        </p:nvPicPr>
        <p:blipFill>
          <a:blip r:embed="rId3"/>
          <a:stretch>
            <a:fillRect/>
          </a:stretch>
        </p:blipFill>
        <p:spPr>
          <a:xfrm>
            <a:off x="4224643" y="267897"/>
            <a:ext cx="4501046" cy="4607705"/>
          </a:xfrm>
          <a:prstGeom prst="rect">
            <a:avLst/>
          </a:prstGeom>
        </p:spPr>
      </p:pic>
    </p:spTree>
    <p:extLst>
      <p:ext uri="{BB962C8B-B14F-4D97-AF65-F5344CB8AC3E}">
        <p14:creationId xmlns:p14="http://schemas.microsoft.com/office/powerpoint/2010/main" val="3342863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C92D49BF-F018-9B34-6730-ADE6A6152FF3}"/>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7203CBA4-AF44-3B8C-3574-B21679118C4D}"/>
              </a:ext>
            </a:extLst>
          </p:cNvPr>
          <p:cNvSpPr txBox="1">
            <a:spLocks noGrp="1"/>
          </p:cNvSpPr>
          <p:nvPr>
            <p:ph type="title"/>
          </p:nvPr>
        </p:nvSpPr>
        <p:spPr>
          <a:xfrm>
            <a:off x="790339" y="1999049"/>
            <a:ext cx="342215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UML Class Diagram</a:t>
            </a:r>
            <a:endParaRPr dirty="0"/>
          </a:p>
        </p:txBody>
      </p:sp>
      <p:sp>
        <p:nvSpPr>
          <p:cNvPr id="5" name="TextBox 4">
            <a:extLst>
              <a:ext uri="{FF2B5EF4-FFF2-40B4-BE49-F238E27FC236}">
                <a16:creationId xmlns:a16="http://schemas.microsoft.com/office/drawing/2014/main" id="{E2978760-C443-2FCC-4499-B9BE00BA21FF}"/>
              </a:ext>
            </a:extLst>
          </p:cNvPr>
          <p:cNvSpPr txBox="1"/>
          <p:nvPr/>
        </p:nvSpPr>
        <p:spPr>
          <a:xfrm>
            <a:off x="720000" y="743419"/>
            <a:ext cx="7609840" cy="523220"/>
          </a:xfrm>
          <a:prstGeom prst="rect">
            <a:avLst/>
          </a:prstGeom>
          <a:noFill/>
        </p:spPr>
        <p:txBody>
          <a:bodyPr wrap="square" rtlCol="0">
            <a:spAutoFit/>
          </a:bodyPr>
          <a:lstStyle/>
          <a:p>
            <a:endParaRPr lang="en-IN" dirty="0"/>
          </a:p>
          <a:p>
            <a:pPr marL="285750" indent="-285750">
              <a:buFont typeface="Wingdings" panose="05000000000000000000" pitchFamily="2" charset="2"/>
              <a:buChar char="q"/>
            </a:pPr>
            <a:endParaRPr lang="en-IN" dirty="0"/>
          </a:p>
        </p:txBody>
      </p:sp>
      <p:pic>
        <p:nvPicPr>
          <p:cNvPr id="3" name="Picture 2" descr="A screenshot of a computer&#10;&#10;AI-generated content may be incorrect.">
            <a:extLst>
              <a:ext uri="{FF2B5EF4-FFF2-40B4-BE49-F238E27FC236}">
                <a16:creationId xmlns:a16="http://schemas.microsoft.com/office/drawing/2014/main" id="{73941E03-4E76-F373-3E97-D7066B54609E}"/>
              </a:ext>
            </a:extLst>
          </p:cNvPr>
          <p:cNvPicPr>
            <a:picLocks noChangeAspect="1"/>
          </p:cNvPicPr>
          <p:nvPr/>
        </p:nvPicPr>
        <p:blipFill>
          <a:blip r:embed="rId3"/>
          <a:stretch>
            <a:fillRect/>
          </a:stretch>
        </p:blipFill>
        <p:spPr>
          <a:xfrm>
            <a:off x="3942214" y="119272"/>
            <a:ext cx="4318648" cy="4904955"/>
          </a:xfrm>
          <a:prstGeom prst="rect">
            <a:avLst/>
          </a:prstGeom>
        </p:spPr>
      </p:pic>
    </p:spTree>
    <p:extLst>
      <p:ext uri="{BB962C8B-B14F-4D97-AF65-F5344CB8AC3E}">
        <p14:creationId xmlns:p14="http://schemas.microsoft.com/office/powerpoint/2010/main" val="809362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53"/>
          <p:cNvSpPr txBox="1">
            <a:spLocks noGrp="1"/>
          </p:cNvSpPr>
          <p:nvPr>
            <p:ph type="title"/>
          </p:nvPr>
        </p:nvSpPr>
        <p:spPr>
          <a:xfrm>
            <a:off x="369480" y="156441"/>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Process flow</a:t>
            </a:r>
            <a:endParaRPr dirty="0"/>
          </a:p>
        </p:txBody>
      </p:sp>
      <p:pic>
        <p:nvPicPr>
          <p:cNvPr id="3" name="Picture 2" descr="A diagram of a flowchart&#10;&#10;AI-generated content may be incorrect.">
            <a:extLst>
              <a:ext uri="{FF2B5EF4-FFF2-40B4-BE49-F238E27FC236}">
                <a16:creationId xmlns:a16="http://schemas.microsoft.com/office/drawing/2014/main" id="{67BCE208-10E2-7787-BFAD-E1006A1571B9}"/>
              </a:ext>
            </a:extLst>
          </p:cNvPr>
          <p:cNvPicPr>
            <a:picLocks noChangeAspect="1"/>
          </p:cNvPicPr>
          <p:nvPr/>
        </p:nvPicPr>
        <p:blipFill>
          <a:blip r:embed="rId3"/>
          <a:stretch>
            <a:fillRect/>
          </a:stretch>
        </p:blipFill>
        <p:spPr>
          <a:xfrm>
            <a:off x="4572000" y="0"/>
            <a:ext cx="4553040" cy="5143500"/>
          </a:xfrm>
          <a:prstGeom prst="rect">
            <a:avLst/>
          </a:prstGeom>
        </p:spPr>
      </p:pic>
      <p:sp>
        <p:nvSpPr>
          <p:cNvPr id="4" name="TextBox 3">
            <a:extLst>
              <a:ext uri="{FF2B5EF4-FFF2-40B4-BE49-F238E27FC236}">
                <a16:creationId xmlns:a16="http://schemas.microsoft.com/office/drawing/2014/main" id="{CF6540C2-3DF7-A7B8-52EE-B2DEE561BBDD}"/>
              </a:ext>
            </a:extLst>
          </p:cNvPr>
          <p:cNvSpPr txBox="1"/>
          <p:nvPr/>
        </p:nvSpPr>
        <p:spPr>
          <a:xfrm>
            <a:off x="369480" y="800100"/>
            <a:ext cx="4370160" cy="4616648"/>
          </a:xfrm>
          <a:prstGeom prst="rect">
            <a:avLst/>
          </a:prstGeom>
          <a:noFill/>
        </p:spPr>
        <p:txBody>
          <a:bodyPr wrap="square" rtlCol="0">
            <a:spAutoFit/>
          </a:bodyPr>
          <a:lstStyle/>
          <a:p>
            <a:pPr marL="342900" indent="-342900">
              <a:buFont typeface="+mj-lt"/>
              <a:buAutoNum type="arabicPeriod"/>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Problem Definition &amp; Objective Setting.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Define traffic congestion issues and                                                 </a:t>
            </a:r>
          </a:p>
          <a:p>
            <a:r>
              <a:rPr lang="en-US" sz="1200" dirty="0">
                <a:latin typeface="Roboto Condensed" panose="02000000000000000000" pitchFamily="2" charset="0"/>
                <a:ea typeface="Roboto Condensed" panose="02000000000000000000" pitchFamily="2" charset="0"/>
                <a:cs typeface="Roboto Condensed" panose="02000000000000000000" pitchFamily="2" charset="0"/>
              </a:rPr>
              <a:t>             research objectives.</a:t>
            </a:r>
          </a:p>
          <a:p>
            <a:pPr marL="342900" indent="-342900">
              <a:buFont typeface="+mj-lt"/>
              <a:buAutoNum type="arabicPeriod" startAt="2"/>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Collection</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Gather real-time tweets using APIs</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Tweepy</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Rapid API)</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3"/>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Preprocessing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Clean text, filter English tweets, extra</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-act timestamp &amp; location</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4"/>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Tweet Embedding (LLM-based)</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Convert tweets into semantic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embeddi</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ings</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(BERT/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Optional : sentiment classification</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5"/>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Feature Engineering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Combine embeddings with temporal &amp;</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spatial features.</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6"/>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Model Training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Apply ML/DL models (e.g.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LSTM)</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7"/>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Evaluation &amp; Optimization</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Measure accuracy, RMSE, F1-score</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Perform hyperparameter tuning</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8"/>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Visualization &amp; Dashboard</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Display alerts, congestion maps and trends.</a:t>
            </a:r>
          </a:p>
          <a:p>
            <a:endParaRPr lang="en-IN" dirty="0"/>
          </a:p>
        </p:txBody>
      </p:sp>
      <p:sp>
        <p:nvSpPr>
          <p:cNvPr id="6" name="Oval 5">
            <a:extLst>
              <a:ext uri="{FF2B5EF4-FFF2-40B4-BE49-F238E27FC236}">
                <a16:creationId xmlns:a16="http://schemas.microsoft.com/office/drawing/2014/main" id="{E2866FC3-549A-7A21-50F1-C990D3AF839C}"/>
              </a:ext>
            </a:extLst>
          </p:cNvPr>
          <p:cNvSpPr/>
          <p:nvPr/>
        </p:nvSpPr>
        <p:spPr>
          <a:xfrm>
            <a:off x="802644" y="1090808"/>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7" name="Oval 6">
            <a:extLst>
              <a:ext uri="{FF2B5EF4-FFF2-40B4-BE49-F238E27FC236}">
                <a16:creationId xmlns:a16="http://schemas.microsoft.com/office/drawing/2014/main" id="{19EC72FD-9807-9662-2347-1DA92B0991A4}"/>
              </a:ext>
            </a:extLst>
          </p:cNvPr>
          <p:cNvSpPr/>
          <p:nvPr/>
        </p:nvSpPr>
        <p:spPr>
          <a:xfrm>
            <a:off x="802644" y="1647709"/>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8" name="Oval 7">
            <a:extLst>
              <a:ext uri="{FF2B5EF4-FFF2-40B4-BE49-F238E27FC236}">
                <a16:creationId xmlns:a16="http://schemas.microsoft.com/office/drawing/2014/main" id="{6E51A01D-8C00-BADB-49AB-8F28515EFEE9}"/>
              </a:ext>
            </a:extLst>
          </p:cNvPr>
          <p:cNvSpPr/>
          <p:nvPr/>
        </p:nvSpPr>
        <p:spPr>
          <a:xfrm>
            <a:off x="805012" y="218175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9" name="Oval 8">
            <a:extLst>
              <a:ext uri="{FF2B5EF4-FFF2-40B4-BE49-F238E27FC236}">
                <a16:creationId xmlns:a16="http://schemas.microsoft.com/office/drawing/2014/main" id="{DD23D119-D8F0-D9E5-F386-65F60566DD80}"/>
              </a:ext>
            </a:extLst>
          </p:cNvPr>
          <p:cNvSpPr/>
          <p:nvPr/>
        </p:nvSpPr>
        <p:spPr>
          <a:xfrm>
            <a:off x="802644" y="2738651"/>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1" name="Oval 10">
            <a:extLst>
              <a:ext uri="{FF2B5EF4-FFF2-40B4-BE49-F238E27FC236}">
                <a16:creationId xmlns:a16="http://schemas.microsoft.com/office/drawing/2014/main" id="{BEF17F2A-9DA3-BAF9-90BF-052099A1286A}"/>
              </a:ext>
            </a:extLst>
          </p:cNvPr>
          <p:cNvSpPr/>
          <p:nvPr/>
        </p:nvSpPr>
        <p:spPr>
          <a:xfrm>
            <a:off x="802089" y="3471904"/>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2" name="Oval 11">
            <a:extLst>
              <a:ext uri="{FF2B5EF4-FFF2-40B4-BE49-F238E27FC236}">
                <a16:creationId xmlns:a16="http://schemas.microsoft.com/office/drawing/2014/main" id="{A61E0D45-1802-C811-2E4C-7CB151B5769C}"/>
              </a:ext>
            </a:extLst>
          </p:cNvPr>
          <p:cNvSpPr/>
          <p:nvPr/>
        </p:nvSpPr>
        <p:spPr>
          <a:xfrm>
            <a:off x="802089" y="403198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3" name="Oval 12">
            <a:extLst>
              <a:ext uri="{FF2B5EF4-FFF2-40B4-BE49-F238E27FC236}">
                <a16:creationId xmlns:a16="http://schemas.microsoft.com/office/drawing/2014/main" id="{27333B2C-45FD-F4E9-661B-D6844F34FB16}"/>
              </a:ext>
            </a:extLst>
          </p:cNvPr>
          <p:cNvSpPr/>
          <p:nvPr/>
        </p:nvSpPr>
        <p:spPr>
          <a:xfrm>
            <a:off x="802089" y="4397803"/>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4" name="Oval 13">
            <a:extLst>
              <a:ext uri="{FF2B5EF4-FFF2-40B4-BE49-F238E27FC236}">
                <a16:creationId xmlns:a16="http://schemas.microsoft.com/office/drawing/2014/main" id="{D9F7E68B-5976-BA0F-A587-913A3B63CBBE}"/>
              </a:ext>
            </a:extLst>
          </p:cNvPr>
          <p:cNvSpPr/>
          <p:nvPr/>
        </p:nvSpPr>
        <p:spPr>
          <a:xfrm>
            <a:off x="802089" y="3085564"/>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5" name="Oval 14">
            <a:extLst>
              <a:ext uri="{FF2B5EF4-FFF2-40B4-BE49-F238E27FC236}">
                <a16:creationId xmlns:a16="http://schemas.microsoft.com/office/drawing/2014/main" id="{B8A6E6E6-7B18-A438-A1DA-BCDD35D35857}"/>
              </a:ext>
            </a:extLst>
          </p:cNvPr>
          <p:cNvSpPr/>
          <p:nvPr/>
        </p:nvSpPr>
        <p:spPr>
          <a:xfrm>
            <a:off x="805012" y="494134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6" name="Oval 15">
            <a:extLst>
              <a:ext uri="{FF2B5EF4-FFF2-40B4-BE49-F238E27FC236}">
                <a16:creationId xmlns:a16="http://schemas.microsoft.com/office/drawing/2014/main" id="{0469D8AD-9719-5EFF-9208-ABFDDB746BA0}"/>
              </a:ext>
            </a:extLst>
          </p:cNvPr>
          <p:cNvSpPr/>
          <p:nvPr/>
        </p:nvSpPr>
        <p:spPr>
          <a:xfrm>
            <a:off x="796458" y="4592056"/>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cxnSp>
        <p:nvCxnSpPr>
          <p:cNvPr id="18" name="Straight Connector 17">
            <a:extLst>
              <a:ext uri="{FF2B5EF4-FFF2-40B4-BE49-F238E27FC236}">
                <a16:creationId xmlns:a16="http://schemas.microsoft.com/office/drawing/2014/main" id="{EEF2D09F-8A21-55A6-43F3-10351877CE36}"/>
              </a:ext>
            </a:extLst>
          </p:cNvPr>
          <p:cNvCxnSpPr>
            <a:cxnSpLocks/>
          </p:cNvCxnSpPr>
          <p:nvPr/>
        </p:nvCxnSpPr>
        <p:spPr>
          <a:xfrm>
            <a:off x="4572000" y="0"/>
            <a:ext cx="0" cy="514350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4" name="Google Shape;267;p35">
            <a:extLst>
              <a:ext uri="{FF2B5EF4-FFF2-40B4-BE49-F238E27FC236}">
                <a16:creationId xmlns:a16="http://schemas.microsoft.com/office/drawing/2014/main" id="{F58E7E79-D083-27F2-ABA0-4EA30ADB2CF8}"/>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5" name="TextBox 4">
            <a:extLst>
              <a:ext uri="{FF2B5EF4-FFF2-40B4-BE49-F238E27FC236}">
                <a16:creationId xmlns:a16="http://schemas.microsoft.com/office/drawing/2014/main" id="{392A5D19-89B0-40CE-BBA4-D1978861CB4B}"/>
              </a:ext>
            </a:extLst>
          </p:cNvPr>
          <p:cNvSpPr txBox="1"/>
          <p:nvPr/>
        </p:nvSpPr>
        <p:spPr>
          <a:xfrm>
            <a:off x="720000" y="743419"/>
            <a:ext cx="7609840" cy="3970318"/>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Data Collection and Dataset Preparation</a:t>
            </a:r>
          </a:p>
          <a:p>
            <a:pPr marL="285750" indent="-285750">
              <a:buFont typeface="Wingdings" panose="05000000000000000000" pitchFamily="2" charset="2"/>
              <a:buChar char="q"/>
            </a:pPr>
            <a:endParaRPr lang="en-IN" dirty="0"/>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Objective : </a:t>
            </a:r>
            <a:r>
              <a:rPr lang="en-IN" dirty="0">
                <a:latin typeface="Roboto Condensed" panose="02000000000000000000" pitchFamily="2" charset="0"/>
                <a:ea typeface="Roboto Condensed" panose="02000000000000000000" pitchFamily="2" charset="0"/>
                <a:cs typeface="Roboto Condensed" panose="02000000000000000000" pitchFamily="2" charset="0"/>
              </a:rPr>
              <a:t>To </a:t>
            </a:r>
            <a:r>
              <a:rPr lang="en-US" dirty="0">
                <a:latin typeface="Roboto Condensed" panose="02000000000000000000" pitchFamily="2" charset="0"/>
                <a:ea typeface="Roboto Condensed" panose="02000000000000000000" pitchFamily="2" charset="0"/>
                <a:cs typeface="Roboto Condensed" panose="02000000000000000000" pitchFamily="2" charset="0"/>
              </a:rPr>
              <a:t>gather real-time, location-specific traffic-related tweets that reflect congestion, accidents, or disruptions. This stage ensures the project captures dynamic, user-reported traffic updates beyond traditional sensor-based data.</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 </a:t>
            </a:r>
            <a:r>
              <a:rPr lang="en-US" dirty="0">
                <a:latin typeface="Roboto Condensed" panose="02000000000000000000" pitchFamily="2" charset="0"/>
                <a:ea typeface="Roboto Condensed" panose="02000000000000000000" pitchFamily="2" charset="0"/>
                <a:cs typeface="Roboto Condensed" panose="02000000000000000000" pitchFamily="2" charset="0"/>
              </a:rPr>
              <a:t>Use keyword-based filtering (e.g., “traffic jam,” “accident,” “roadblock”) and geolocation filters to target posts relevant to Vellore. Metadata such as time of posting and user geotags will also be collected.</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Data Sources : </a:t>
            </a:r>
            <a:r>
              <a:rPr lang="en-US" dirty="0">
                <a:latin typeface="Roboto Condensed" panose="02000000000000000000" pitchFamily="2" charset="0"/>
                <a:ea typeface="Roboto Condensed" panose="02000000000000000000" pitchFamily="2" charset="0"/>
                <a:cs typeface="Roboto Condensed" panose="02000000000000000000" pitchFamily="2" charset="0"/>
              </a:rPr>
              <a:t>X (formerly Twitter) API accessed through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Tweepy</a:t>
            </a:r>
            <a:r>
              <a:rPr lang="en-US" dirty="0">
                <a:latin typeface="Roboto Condensed" panose="02000000000000000000" pitchFamily="2" charset="0"/>
                <a:ea typeface="Roboto Condensed" panose="02000000000000000000" pitchFamily="2" charset="0"/>
                <a:cs typeface="Roboto Condensed" panose="02000000000000000000" pitchFamily="2" charset="0"/>
              </a:rPr>
              <a:t> or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RapidAPI</a:t>
            </a:r>
            <a:r>
              <a:rPr lang="en-US" dirty="0">
                <a:latin typeface="Roboto Condensed" panose="02000000000000000000" pitchFamily="2" charset="0"/>
                <a:ea typeface="Roboto Condensed" panose="02000000000000000000" pitchFamily="2" charset="0"/>
                <a:cs typeface="Roboto Condensed" panose="02000000000000000000" pitchFamily="2" charset="0"/>
              </a:rPr>
              <a:t>, restricted to public tweets.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 </a:t>
            </a:r>
            <a:r>
              <a:rPr lang="en-US" dirty="0">
                <a:latin typeface="Roboto Condensed" panose="02000000000000000000" pitchFamily="2" charset="0"/>
                <a:ea typeface="Roboto Condensed" panose="02000000000000000000" pitchFamily="2" charset="0"/>
                <a:cs typeface="Roboto Condensed" panose="02000000000000000000" pitchFamily="2" charset="0"/>
              </a:rPr>
              <a:t>: A raw dataset (initially 1000 –1500 tweets) including tweet text, timestamps, and available location information.</a:t>
            </a:r>
            <a:endParaRPr lang="en-IN" b="1"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1CA20FB8-ED93-FC3F-F885-13B1016E3C03}"/>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0D03B9E8-B73C-4B00-BA7C-459DDC688940}"/>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F4068140-A7D7-0776-B2F2-3B4927E6DC88}"/>
              </a:ext>
            </a:extLst>
          </p:cNvPr>
          <p:cNvSpPr txBox="1"/>
          <p:nvPr/>
        </p:nvSpPr>
        <p:spPr>
          <a:xfrm>
            <a:off x="720000" y="743419"/>
            <a:ext cx="7609840" cy="3000821"/>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Dataset Preprocessing</a:t>
            </a:r>
            <a:br>
              <a:rPr lang="en-IN" b="1" dirty="0"/>
            </a:br>
            <a:endParaRPr lang="en-IN" b="1"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clean and standardize unstructured tweet text so that it can be effectively processed by downstream models. This reduces noise and improves the quality of learning.</a:t>
            </a:r>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 Removal of URLs, hashtags, mentions, emojis, and special characters; tokenization;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stopword</a:t>
            </a:r>
            <a:r>
              <a:rPr lang="en-IN" dirty="0">
                <a:latin typeface="Roboto Condensed" panose="02000000000000000000" pitchFamily="2" charset="0"/>
                <a:ea typeface="Roboto Condensed" panose="02000000000000000000" pitchFamily="2" charset="0"/>
                <a:cs typeface="Roboto Condensed" panose="02000000000000000000" pitchFamily="2" charset="0"/>
              </a:rPr>
              <a:t> removal; text normalization (lowercasing, stemming/lemmatization). Location inference will be performed using geotags or Named Entity Recognition for place names.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structured dataset where each tweet has cleaned text plus essential metadata (time, location).</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3841768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495B51D7-4DCF-9EC2-2542-4C6AE23D0AE2}"/>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9F20F180-1CED-0817-2544-655B616DB2AC}"/>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0591C431-CE9B-9617-659D-F1CFDD315669}"/>
              </a:ext>
            </a:extLst>
          </p:cNvPr>
          <p:cNvSpPr txBox="1"/>
          <p:nvPr/>
        </p:nvSpPr>
        <p:spPr>
          <a:xfrm>
            <a:off x="720000" y="743419"/>
            <a:ext cx="7609840" cy="3323987"/>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Feature Engineering with LLMs</a:t>
            </a:r>
          </a:p>
          <a:p>
            <a:pPr marL="285750" indent="-285750">
              <a:buFont typeface="Wingdings" panose="05000000000000000000" pitchFamily="2" charset="2"/>
              <a:buChar char="q"/>
            </a:pPr>
            <a:endParaRPr lang="en-IN"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transform raw text into dense, meaningful numeric representations that capture semantic meaning, contextual clues, and relationships between words.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US" dirty="0">
                <a:latin typeface="Roboto Condensed" panose="02000000000000000000" pitchFamily="2" charset="0"/>
                <a:ea typeface="Roboto Condensed" panose="02000000000000000000" pitchFamily="2" charset="0"/>
                <a:cs typeface="Roboto Condensed" panose="02000000000000000000" pitchFamily="2" charset="0"/>
              </a:rPr>
              <a:t>: Pre-trained </a:t>
            </a:r>
            <a:r>
              <a:rPr lang="en-US" b="1" dirty="0">
                <a:latin typeface="Roboto Condensed" panose="02000000000000000000" pitchFamily="2" charset="0"/>
                <a:ea typeface="Roboto Condensed" panose="02000000000000000000" pitchFamily="2" charset="0"/>
                <a:cs typeface="Roboto Condensed" panose="02000000000000000000" pitchFamily="2" charset="0"/>
              </a:rPr>
              <a:t>Large Language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(e.g.,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MiniLLM</a:t>
            </a:r>
            <a:r>
              <a:rPr lang="en-US" dirty="0">
                <a:latin typeface="Roboto Condensed" panose="02000000000000000000" pitchFamily="2" charset="0"/>
                <a:ea typeface="Roboto Condensed" panose="02000000000000000000" pitchFamily="2" charset="0"/>
                <a:cs typeface="Roboto Condensed" panose="02000000000000000000" pitchFamily="2" charset="0"/>
              </a:rPr>
              <a:t>) will generate embeddings. These embeddings will then be combined with temporal features (time of day, day of week) and spatial features (location coordinates, region). Optional sentiment classification may be applied to capture severity of incidents.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High-dimensional feature vectors that encode both the linguistic content of tweets and contextual metadata.</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extLst>
      <p:ext uri="{BB962C8B-B14F-4D97-AF65-F5344CB8AC3E}">
        <p14:creationId xmlns:p14="http://schemas.microsoft.com/office/powerpoint/2010/main" val="1591763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269C2EC4-63CB-E844-E72F-E0C3C2997204}"/>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163AB3E5-76D9-C688-84B3-1EF39C8764EC}"/>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B41979D7-69F8-5C9B-5406-554CE4071C1D}"/>
              </a:ext>
            </a:extLst>
          </p:cNvPr>
          <p:cNvSpPr txBox="1"/>
          <p:nvPr/>
        </p:nvSpPr>
        <p:spPr>
          <a:xfrm>
            <a:off x="720000" y="743419"/>
            <a:ext cx="7609840" cy="3431709"/>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Model Development</a:t>
            </a:r>
            <a:br>
              <a:rPr lang="en-IN" b="1" dirty="0"/>
            </a:br>
            <a:endParaRPr lang="en-IN" b="1"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train predictive models capable of forecasting congestion levels, delay categories, or incident likelihood based on embeddings and contextual data.</a:t>
            </a:r>
          </a:p>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      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buFont typeface="Arial" panose="020B0604020202020204" pitchFamily="34" charset="0"/>
              <a:buChar char="•"/>
            </a:pPr>
            <a:r>
              <a:rPr lang="en-IN" b="1" dirty="0">
                <a:latin typeface="Roboto Condensed" panose="02000000000000000000" pitchFamily="2" charset="0"/>
                <a:ea typeface="Roboto Condensed" panose="02000000000000000000" pitchFamily="2" charset="0"/>
                <a:cs typeface="Roboto Condensed" panose="02000000000000000000" pitchFamily="2" charset="0"/>
              </a:rPr>
              <a:t>LSTM</a:t>
            </a:r>
            <a:r>
              <a:rPr lang="en-IN" dirty="0">
                <a:latin typeface="Roboto Condensed" panose="02000000000000000000" pitchFamily="2" charset="0"/>
                <a:ea typeface="Roboto Condensed" panose="02000000000000000000" pitchFamily="2" charset="0"/>
                <a:cs typeface="Roboto Condensed" panose="02000000000000000000" pitchFamily="2" charset="0"/>
              </a:rPr>
              <a:t> models to capture sequential and temporal dependencies.</a:t>
            </a:r>
          </a:p>
          <a:p>
            <a:pPr marL="285750" indent="-285750">
              <a:lnSpc>
                <a:spcPct val="150000"/>
              </a:lnSpc>
              <a:buFont typeface="Arial" panose="020B0604020202020204" pitchFamily="34" charset="0"/>
              <a:buChar char="•"/>
            </a:pPr>
            <a:r>
              <a:rPr lang="en-IN" b="1"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IN" dirty="0">
                <a:latin typeface="Roboto Condensed" panose="02000000000000000000" pitchFamily="2" charset="0"/>
                <a:ea typeface="Roboto Condensed" panose="02000000000000000000" pitchFamily="2" charset="0"/>
                <a:cs typeface="Roboto Condensed" panose="02000000000000000000" pitchFamily="2" charset="0"/>
              </a:rPr>
              <a:t> or </a:t>
            </a:r>
            <a:r>
              <a:rPr lang="en-IN" b="1" dirty="0">
                <a:latin typeface="Roboto Condensed" panose="02000000000000000000" pitchFamily="2" charset="0"/>
                <a:ea typeface="Roboto Condensed" panose="02000000000000000000" pitchFamily="2" charset="0"/>
                <a:cs typeface="Roboto Condensed" panose="02000000000000000000" pitchFamily="2" charset="0"/>
              </a:rPr>
              <a:t>Random Forests</a:t>
            </a:r>
            <a:r>
              <a:rPr lang="en-IN" dirty="0">
                <a:latin typeface="Roboto Condensed" panose="02000000000000000000" pitchFamily="2" charset="0"/>
                <a:ea typeface="Roboto Condensed" panose="02000000000000000000" pitchFamily="2" charset="0"/>
                <a:cs typeface="Roboto Condensed" panose="02000000000000000000" pitchFamily="2" charset="0"/>
              </a:rPr>
              <a:t> to handle structured embedding + metadata features.</a:t>
            </a:r>
          </a:p>
          <a:p>
            <a:pPr marL="285750" indent="-285750">
              <a:lnSpc>
                <a:spcPct val="150000"/>
              </a:lnSpc>
              <a:buFont typeface="Arial" panose="020B0604020202020204" pitchFamily="34" charset="0"/>
              <a:buChar char="•"/>
            </a:pPr>
            <a:r>
              <a:rPr lang="en-IN" dirty="0">
                <a:latin typeface="Roboto Condensed" panose="02000000000000000000" pitchFamily="2" charset="0"/>
                <a:ea typeface="Roboto Condensed" panose="02000000000000000000" pitchFamily="2" charset="0"/>
                <a:cs typeface="Roboto Condensed" panose="02000000000000000000" pitchFamily="2" charset="0"/>
              </a:rPr>
              <a:t>Hybrid architectures combining LLM embeddings with temporal models for improved accuracy.</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trained prediction model capable of generating real-time traffic forecasts.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Wingdings" panose="05000000000000000000" pitchFamily="2" charset="2"/>
              <a:buChar char="q"/>
            </a:pPr>
            <a:endParaRPr lang="en-IN" dirty="0"/>
          </a:p>
          <a:p>
            <a:pPr lvl="1"/>
            <a:endParaRPr lang="en-IN" dirty="0"/>
          </a:p>
          <a:p>
            <a:endParaRPr lang="en-IN" dirty="0"/>
          </a:p>
        </p:txBody>
      </p:sp>
    </p:spTree>
    <p:extLst>
      <p:ext uri="{BB962C8B-B14F-4D97-AF65-F5344CB8AC3E}">
        <p14:creationId xmlns:p14="http://schemas.microsoft.com/office/powerpoint/2010/main" val="1231664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9BA478FD-FBC4-3993-8734-2F572B5188CB}"/>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1E18FB0-AC0E-AD77-E01C-3C9FCD9EDB53}"/>
              </a:ext>
            </a:extLst>
          </p:cNvPr>
          <p:cNvSpPr txBox="1">
            <a:spLocks noGrp="1"/>
          </p:cNvSpPr>
          <p:nvPr>
            <p:ph type="title"/>
          </p:nvPr>
        </p:nvSpPr>
        <p:spPr>
          <a:xfrm>
            <a:off x="720000" y="16309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33E82B20-CF50-459F-5B15-C1BDC1E7ED32}"/>
              </a:ext>
            </a:extLst>
          </p:cNvPr>
          <p:cNvSpPr txBox="1"/>
          <p:nvPr/>
        </p:nvSpPr>
        <p:spPr>
          <a:xfrm>
            <a:off x="720000" y="735799"/>
            <a:ext cx="7704000" cy="2964914"/>
          </a:xfrm>
          <a:prstGeom prst="rect">
            <a:avLst/>
          </a:prstGeom>
          <a:noFill/>
        </p:spPr>
        <p:txBody>
          <a:bodyPr wrap="square" rtlCol="0">
            <a:spAutoFit/>
          </a:bodyPr>
          <a:lstStyle/>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Model Evaluation and Optimization</a:t>
            </a:r>
          </a:p>
          <a:p>
            <a:pPr>
              <a:lnSpc>
                <a:spcPct val="150000"/>
              </a:lnSpc>
            </a:pP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ensure the reliability, accuracy, and robustness of the developed prediction model</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Metrics</a:t>
            </a:r>
            <a:r>
              <a:rPr lang="en-US" dirty="0">
                <a:latin typeface="Roboto Condensed" panose="02000000000000000000" pitchFamily="2" charset="0"/>
                <a:ea typeface="Roboto Condensed" panose="02000000000000000000" pitchFamily="2" charset="0"/>
                <a:cs typeface="Roboto Condensed" panose="02000000000000000000" pitchFamily="2" charset="0"/>
              </a:rPr>
              <a:t>: Accuracy, Precision, Recall, F1-score (for classification tasks) and RMSE (for numeric predictions).</a:t>
            </a:r>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 Apply </a:t>
            </a:r>
            <a:r>
              <a:rPr lang="en-IN" b="1" dirty="0">
                <a:latin typeface="Roboto Condensed" panose="02000000000000000000" pitchFamily="2" charset="0"/>
                <a:ea typeface="Roboto Condensed" panose="02000000000000000000" pitchFamily="2" charset="0"/>
                <a:cs typeface="Roboto Condensed" panose="02000000000000000000" pitchFamily="2" charset="0"/>
              </a:rPr>
              <a:t>cross-validation</a:t>
            </a:r>
            <a:r>
              <a:rPr lang="en-IN" dirty="0">
                <a:latin typeface="Roboto Condensed" panose="02000000000000000000" pitchFamily="2" charset="0"/>
                <a:ea typeface="Roboto Condensed" panose="02000000000000000000" pitchFamily="2" charset="0"/>
                <a:cs typeface="Roboto Condensed" panose="02000000000000000000" pitchFamily="2" charset="0"/>
              </a:rPr>
              <a:t> to avoid overfitting and improve generalizability. Use </a:t>
            </a:r>
            <a:r>
              <a:rPr lang="en-IN" b="1" dirty="0">
                <a:latin typeface="Roboto Condensed" panose="02000000000000000000" pitchFamily="2" charset="0"/>
                <a:ea typeface="Roboto Condensed" panose="02000000000000000000" pitchFamily="2" charset="0"/>
                <a:cs typeface="Roboto Condensed" panose="02000000000000000000" pitchFamily="2" charset="0"/>
              </a:rPr>
              <a:t>hyperparameter tuning</a:t>
            </a:r>
            <a:r>
              <a:rPr lang="en-IN" dirty="0">
                <a:latin typeface="Roboto Condensed" panose="02000000000000000000" pitchFamily="2" charset="0"/>
                <a:ea typeface="Roboto Condensed" panose="02000000000000000000" pitchFamily="2" charset="0"/>
                <a:cs typeface="Roboto Condensed" panose="02000000000000000000" pitchFamily="2" charset="0"/>
              </a:rPr>
              <a:t> (grid search, learning rate adjustments, hidden layers, embedding dimensions) to refine model performance.</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An optimized and validated prediction model with clear performance benchmarks.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2605512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AB631491-76FA-E4C4-4C76-A90446777A2D}"/>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05BDB819-F732-0BDC-F7E4-57E7E17B2A37}"/>
              </a:ext>
            </a:extLst>
          </p:cNvPr>
          <p:cNvSpPr txBox="1">
            <a:spLocks noGrp="1"/>
          </p:cNvSpPr>
          <p:nvPr>
            <p:ph type="title"/>
          </p:nvPr>
        </p:nvSpPr>
        <p:spPr>
          <a:xfrm>
            <a:off x="720000" y="16309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 (contd….)</a:t>
            </a:r>
            <a:endParaRPr dirty="0"/>
          </a:p>
        </p:txBody>
      </p:sp>
      <p:sp>
        <p:nvSpPr>
          <p:cNvPr id="5" name="TextBox 4">
            <a:extLst>
              <a:ext uri="{FF2B5EF4-FFF2-40B4-BE49-F238E27FC236}">
                <a16:creationId xmlns:a16="http://schemas.microsoft.com/office/drawing/2014/main" id="{37C8871B-C22E-3083-2E42-74FDCD29321F}"/>
              </a:ext>
            </a:extLst>
          </p:cNvPr>
          <p:cNvSpPr txBox="1"/>
          <p:nvPr/>
        </p:nvSpPr>
        <p:spPr>
          <a:xfrm>
            <a:off x="720000" y="735799"/>
            <a:ext cx="7704000" cy="2641749"/>
          </a:xfrm>
          <a:prstGeom prst="rect">
            <a:avLst/>
          </a:prstGeom>
          <a:noFill/>
        </p:spPr>
        <p:txBody>
          <a:bodyPr wrap="square" rtlCol="0">
            <a:spAutoFit/>
          </a:bodyPr>
          <a:lstStyle/>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Visualization and Output </a:t>
            </a:r>
          </a:p>
          <a:p>
            <a:pPr>
              <a:lnSpc>
                <a:spcPct val="150000"/>
              </a:lnSpc>
            </a:pP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deliver actionable traffic insights in a simple, user-friendly format suitable for both commuters and authorities.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US" dirty="0">
                <a:latin typeface="Roboto Condensed" panose="02000000000000000000" pitchFamily="2" charset="0"/>
                <a:ea typeface="Roboto Condensed" panose="02000000000000000000" pitchFamily="2" charset="0"/>
                <a:cs typeface="Roboto Condensed" panose="02000000000000000000" pitchFamily="2" charset="0"/>
              </a:rPr>
              <a:t>: Build an interactive dashboard that displays real-time alerts, congestion heatmaps, traffic timelines, and incident notifications.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prototype dashboard that presents predictions visually, enabling smarter and faster decision-making for traffic flow management.</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1791262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5"/>
          <p:cNvSpPr txBox="1">
            <a:spLocks noGrp="1"/>
          </p:cNvSpPr>
          <p:nvPr>
            <p:ph type="title"/>
          </p:nvPr>
        </p:nvSpPr>
        <p:spPr>
          <a:xfrm>
            <a:off x="720000" y="2652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graphicFrame>
        <p:nvGraphicFramePr>
          <p:cNvPr id="268" name="Google Shape;268;p35"/>
          <p:cNvGraphicFramePr/>
          <p:nvPr>
            <p:extLst>
              <p:ext uri="{D42A27DB-BD31-4B8C-83A1-F6EECF244321}">
                <p14:modId xmlns:p14="http://schemas.microsoft.com/office/powerpoint/2010/main" val="2118262561"/>
              </p:ext>
            </p:extLst>
          </p:nvPr>
        </p:nvGraphicFramePr>
        <p:xfrm>
          <a:off x="853438" y="917417"/>
          <a:ext cx="7570561" cy="3960812"/>
        </p:xfrm>
        <a:graphic>
          <a:graphicData uri="http://schemas.openxmlformats.org/drawingml/2006/table">
            <a:tbl>
              <a:tblPr>
                <a:noFill/>
                <a:tableStyleId>{CDCF8B78-D5C8-4EB5-8396-2B1FB6B22F2C}</a:tableStyleId>
              </a:tblPr>
              <a:tblGrid>
                <a:gridCol w="1928252">
                  <a:extLst>
                    <a:ext uri="{9D8B030D-6E8A-4147-A177-3AD203B41FA5}">
                      <a16:colId xmlns:a16="http://schemas.microsoft.com/office/drawing/2014/main" val="20000"/>
                    </a:ext>
                  </a:extLst>
                </a:gridCol>
                <a:gridCol w="5642309">
                  <a:extLst>
                    <a:ext uri="{9D8B030D-6E8A-4147-A177-3AD203B41FA5}">
                      <a16:colId xmlns:a16="http://schemas.microsoft.com/office/drawing/2014/main" val="20001"/>
                    </a:ext>
                  </a:extLst>
                </a:gridCol>
              </a:tblGrid>
              <a:tr h="432692">
                <a:tc>
                  <a:txBody>
                    <a:bodyPr/>
                    <a:lstStyle/>
                    <a:p>
                      <a:pPr marL="0" lvl="0" indent="0" algn="ctr" rtl="0">
                        <a:spcBef>
                          <a:spcPts val="600"/>
                        </a:spcBef>
                        <a:spcAft>
                          <a:spcPts val="0"/>
                        </a:spcAft>
                        <a:buNone/>
                      </a:pPr>
                      <a:r>
                        <a:rPr lang="en-IN" sz="2400" b="1" dirty="0">
                          <a:solidFill>
                            <a:schemeClr val="accent5">
                              <a:lumMod val="10000"/>
                            </a:schemeClr>
                          </a:solidFill>
                          <a:latin typeface="Roboto Condensed" panose="020B0604020202020204" charset="0"/>
                          <a:ea typeface="Roboto Condensed" panose="020B0604020202020204" charset="0"/>
                          <a:sym typeface="Fjalla One"/>
                        </a:rPr>
                        <a:t>Sl. No.</a:t>
                      </a:r>
                    </a:p>
                  </a:txBody>
                  <a:tcPr marL="45720" marR="4572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tx2">
                        <a:lumMod val="40000"/>
                        <a:lumOff val="60000"/>
                      </a:schemeClr>
                    </a:solidFill>
                  </a:tcPr>
                </a:tc>
                <a:tc>
                  <a:txBody>
                    <a:bodyPr/>
                    <a:lstStyle/>
                    <a:p>
                      <a:pPr marL="0" lvl="0" indent="0" algn="ctr" rtl="0">
                        <a:spcBef>
                          <a:spcPts val="600"/>
                        </a:spcBef>
                        <a:spcAft>
                          <a:spcPts val="0"/>
                        </a:spcAft>
                        <a:buNone/>
                      </a:pPr>
                      <a:r>
                        <a:rPr lang="en-IN" sz="2400" b="1" dirty="0">
                          <a:solidFill>
                            <a:schemeClr val="accent5">
                              <a:lumMod val="10000"/>
                            </a:schemeClr>
                          </a:solidFill>
                          <a:latin typeface="Roboto Condensed" panose="020B0604020202020204" charset="0"/>
                          <a:ea typeface="Roboto Condensed" panose="020B0604020202020204" charset="0"/>
                          <a:sym typeface="Fjalla One"/>
                        </a:rPr>
                        <a:t>Title</a:t>
                      </a:r>
                      <a:endParaRPr lang="en-IN" sz="2400" b="1" dirty="0">
                        <a:solidFill>
                          <a:schemeClr val="accent5">
                            <a:lumMod val="10000"/>
                          </a:schemeClr>
                        </a:solidFill>
                        <a:latin typeface="Roboto Condensed" panose="020B0604020202020204" charset="0"/>
                        <a:ea typeface="Roboto Condensed" panose="020B0604020202020204" charset="0"/>
                        <a:cs typeface="Fjalla One"/>
                        <a:sym typeface="Fjalla One"/>
                      </a:endParaRPr>
                    </a:p>
                  </a:txBody>
                  <a:tcPr marL="45720" marR="4572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tx2">
                        <a:lumMod val="40000"/>
                        <a:lumOff val="60000"/>
                      </a:schemeClr>
                    </a:solidFill>
                  </a:tcPr>
                </a:tc>
                <a:extLst>
                  <a:ext uri="{0D108BD9-81ED-4DB2-BD59-A6C34878D82A}">
                    <a16:rowId xmlns:a16="http://schemas.microsoft.com/office/drawing/2014/main" val="10000"/>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1</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Introduction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2</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Why Large Language Models(LLMs)</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3</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Problem Statement</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4</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Objectives</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5</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What’s missing in current Traffic Prediction?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75735753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6</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Scope of Project</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587053976"/>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7</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Proposed System Overview</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13969741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8</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Proposed System Architecture</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164637599"/>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9</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UML Use-case diagram</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4167273508"/>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10</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UML Class diagram</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755552345"/>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11</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Process flow</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473479362"/>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12</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Methodology</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557791284"/>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13</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Findings from Literature</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95966873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14</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Conclusion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4216706368"/>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5">
          <a:extLst>
            <a:ext uri="{FF2B5EF4-FFF2-40B4-BE49-F238E27FC236}">
              <a16:creationId xmlns:a16="http://schemas.microsoft.com/office/drawing/2014/main" id="{57B4711E-FC2E-A1D0-9B18-2FF243781CAF}"/>
            </a:ext>
          </a:extLst>
        </p:cNvPr>
        <p:cNvGrpSpPr/>
        <p:nvPr/>
      </p:nvGrpSpPr>
      <p:grpSpPr>
        <a:xfrm>
          <a:off x="0" y="0"/>
          <a:ext cx="0" cy="0"/>
          <a:chOff x="0" y="0"/>
          <a:chExt cx="0" cy="0"/>
        </a:xfrm>
      </p:grpSpPr>
      <p:sp>
        <p:nvSpPr>
          <p:cNvPr id="20" name="Google Shape;267;p35">
            <a:extLst>
              <a:ext uri="{FF2B5EF4-FFF2-40B4-BE49-F238E27FC236}">
                <a16:creationId xmlns:a16="http://schemas.microsoft.com/office/drawing/2014/main" id="{CD00D6B1-32DD-5D02-2772-0B2C4FBC1A27}"/>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a:t>
            </a:r>
            <a:endParaRPr dirty="0"/>
          </a:p>
        </p:txBody>
      </p:sp>
      <p:sp>
        <p:nvSpPr>
          <p:cNvPr id="21" name="TextBox 20">
            <a:extLst>
              <a:ext uri="{FF2B5EF4-FFF2-40B4-BE49-F238E27FC236}">
                <a16:creationId xmlns:a16="http://schemas.microsoft.com/office/drawing/2014/main" id="{159F89E7-B294-25B4-5634-0A6CC97EB98A}"/>
              </a:ext>
            </a:extLst>
          </p:cNvPr>
          <p:cNvSpPr txBox="1"/>
          <p:nvPr/>
        </p:nvSpPr>
        <p:spPr>
          <a:xfrm>
            <a:off x="720000" y="827239"/>
            <a:ext cx="7609840" cy="3607206"/>
          </a:xfrm>
          <a:prstGeom prst="rect">
            <a:avLst/>
          </a:prstGeom>
          <a:noFill/>
        </p:spPr>
        <p:txBody>
          <a:bodyPr wrap="square" rtlCol="0">
            <a:spAutoFit/>
          </a:bodyPr>
          <a:lstStyle/>
          <a:p>
            <a:pPr marL="400050" indent="-400050" algn="just">
              <a:lnSpc>
                <a:spcPct val="150000"/>
              </a:lnSpc>
              <a:buFont typeface="+mj-lt"/>
              <a:buAutoNum type="romanUcPeriod"/>
            </a:pPr>
            <a:r>
              <a:rPr lang="en-IN" b="1" dirty="0"/>
              <a:t>Project Plan</a:t>
            </a:r>
          </a:p>
          <a:p>
            <a:pPr algn="just">
              <a:lnSpc>
                <a:spcPct val="150000"/>
              </a:lnSpc>
            </a:pPr>
            <a:endParaRPr lang="en-IN" b="1" dirty="0"/>
          </a:p>
          <a:p>
            <a:pPr marL="285750" indent="-285750" algn="just">
              <a:lnSpc>
                <a:spcPct val="150000"/>
              </a:lnSpc>
              <a:buFont typeface="Wingdings" panose="05000000000000000000" pitchFamily="2" charset="2"/>
              <a:buChar char="q"/>
            </a:pPr>
            <a:r>
              <a:rPr lang="en-US" dirty="0"/>
              <a:t>Structured workflow from requirement analysis → design → development → integration → testing → deployment.</a:t>
            </a:r>
          </a:p>
          <a:p>
            <a:pPr marL="285750" indent="-285750" algn="just">
              <a:lnSpc>
                <a:spcPct val="150000"/>
              </a:lnSpc>
              <a:buFont typeface="Wingdings" panose="05000000000000000000" pitchFamily="2" charset="2"/>
              <a:buChar char="q"/>
            </a:pPr>
            <a:r>
              <a:rPr lang="en-IN" dirty="0"/>
              <a:t>Phases completed include:</a:t>
            </a:r>
            <a:endParaRPr lang="en-IN" b="1" dirty="0"/>
          </a:p>
          <a:p>
            <a:pPr marL="285750" lvl="2" indent="-285750" algn="just">
              <a:lnSpc>
                <a:spcPct val="150000"/>
              </a:lnSpc>
              <a:buFont typeface="Courier New" panose="02070309020205020404" pitchFamily="49" charset="0"/>
              <a:buChar char="o"/>
            </a:pPr>
            <a:r>
              <a:rPr lang="en-US" b="1" dirty="0"/>
              <a:t>Data Collection:</a:t>
            </a:r>
            <a:r>
              <a:rPr lang="en-US" dirty="0"/>
              <a:t> Real-time tweets fetched using </a:t>
            </a:r>
            <a:r>
              <a:rPr lang="en-US" dirty="0" err="1"/>
              <a:t>RapidAPI</a:t>
            </a:r>
            <a:r>
              <a:rPr lang="en-US" dirty="0"/>
              <a:t>.</a:t>
            </a:r>
          </a:p>
          <a:p>
            <a:pPr marL="285750" lvl="2" indent="-285750" algn="just">
              <a:lnSpc>
                <a:spcPct val="150000"/>
              </a:lnSpc>
              <a:buFont typeface="Courier New" panose="02070309020205020404" pitchFamily="49" charset="0"/>
              <a:buChar char="o"/>
            </a:pPr>
            <a:r>
              <a:rPr lang="en-US" b="1" dirty="0"/>
              <a:t>Preprocessing:</a:t>
            </a:r>
            <a:r>
              <a:rPr lang="en-US" dirty="0"/>
              <a:t> Noise removal, English filtering, and location extraction.</a:t>
            </a:r>
          </a:p>
          <a:p>
            <a:pPr marL="285750" lvl="2" indent="-285750" algn="just">
              <a:lnSpc>
                <a:spcPct val="150000"/>
              </a:lnSpc>
              <a:buFont typeface="Courier New" panose="02070309020205020404" pitchFamily="49" charset="0"/>
              <a:buChar char="o"/>
            </a:pPr>
            <a:r>
              <a:rPr lang="en-US" b="1" dirty="0"/>
              <a:t>Feature Engineering:</a:t>
            </a:r>
            <a:r>
              <a:rPr lang="en-US" dirty="0"/>
              <a:t> </a:t>
            </a:r>
            <a:r>
              <a:rPr lang="en-US" dirty="0" err="1"/>
              <a:t>MiniLLM</a:t>
            </a:r>
            <a:r>
              <a:rPr lang="en-US" dirty="0"/>
              <a:t> embeddings with temporal + spatial metadata.</a:t>
            </a:r>
          </a:p>
          <a:p>
            <a:pPr marL="285750" lvl="2" indent="-285750" algn="just">
              <a:lnSpc>
                <a:spcPct val="150000"/>
              </a:lnSpc>
              <a:buFont typeface="Courier New" panose="02070309020205020404" pitchFamily="49" charset="0"/>
              <a:buChar char="o"/>
            </a:pPr>
            <a:r>
              <a:rPr lang="en-US" b="1" dirty="0"/>
              <a:t>Predictive Modeling:</a:t>
            </a:r>
            <a:r>
              <a:rPr lang="en-US" dirty="0"/>
              <a:t> LSTM, </a:t>
            </a:r>
            <a:r>
              <a:rPr lang="en-US" dirty="0" err="1"/>
              <a:t>XGBoost</a:t>
            </a:r>
            <a:r>
              <a:rPr lang="en-US" dirty="0"/>
              <a:t>, Random Forest trained and evaluated.</a:t>
            </a:r>
          </a:p>
          <a:p>
            <a:pPr marL="285750" lvl="2" indent="-285750" algn="just">
              <a:lnSpc>
                <a:spcPct val="150000"/>
              </a:lnSpc>
              <a:buFont typeface="Courier New" panose="02070309020205020404" pitchFamily="49" charset="0"/>
              <a:buChar char="o"/>
            </a:pPr>
            <a:r>
              <a:rPr lang="en-US" b="1" dirty="0"/>
              <a:t>Visualization:</a:t>
            </a:r>
            <a:r>
              <a:rPr lang="en-US" dirty="0"/>
              <a:t> </a:t>
            </a:r>
            <a:r>
              <a:rPr lang="en-US" dirty="0" err="1"/>
              <a:t>Streamlit</a:t>
            </a:r>
            <a:r>
              <a:rPr lang="en-US" dirty="0"/>
              <a:t> dashboard integrated for real-time traffic prediction.</a:t>
            </a:r>
          </a:p>
          <a:p>
            <a:pPr marL="285750" lvl="2" indent="-285750" algn="just">
              <a:lnSpc>
                <a:spcPct val="150000"/>
              </a:lnSpc>
              <a:buFont typeface="Courier New" panose="02070309020205020404" pitchFamily="49" charset="0"/>
              <a:buChar char="o"/>
            </a:pPr>
            <a:endParaRPr lang="en-IN" dirty="0"/>
          </a:p>
        </p:txBody>
      </p:sp>
    </p:spTree>
    <p:extLst>
      <p:ext uri="{BB962C8B-B14F-4D97-AF65-F5344CB8AC3E}">
        <p14:creationId xmlns:p14="http://schemas.microsoft.com/office/powerpoint/2010/main" val="41407883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5">
          <a:extLst>
            <a:ext uri="{FF2B5EF4-FFF2-40B4-BE49-F238E27FC236}">
              <a16:creationId xmlns:a16="http://schemas.microsoft.com/office/drawing/2014/main" id="{9E856355-1FF2-0F86-3958-5CDB1AB709E6}"/>
            </a:ext>
          </a:extLst>
        </p:cNvPr>
        <p:cNvGrpSpPr/>
        <p:nvPr/>
      </p:nvGrpSpPr>
      <p:grpSpPr>
        <a:xfrm>
          <a:off x="0" y="0"/>
          <a:ext cx="0" cy="0"/>
          <a:chOff x="0" y="0"/>
          <a:chExt cx="0" cy="0"/>
        </a:xfrm>
      </p:grpSpPr>
      <p:sp>
        <p:nvSpPr>
          <p:cNvPr id="20" name="Google Shape;267;p35">
            <a:extLst>
              <a:ext uri="{FF2B5EF4-FFF2-40B4-BE49-F238E27FC236}">
                <a16:creationId xmlns:a16="http://schemas.microsoft.com/office/drawing/2014/main" id="{B4369CA0-04F0-6635-594A-9CF07B1F09F2}"/>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Implementation(contd….)</a:t>
            </a:r>
            <a:endParaRPr dirty="0"/>
          </a:p>
        </p:txBody>
      </p:sp>
      <p:sp>
        <p:nvSpPr>
          <p:cNvPr id="21" name="TextBox 20">
            <a:extLst>
              <a:ext uri="{FF2B5EF4-FFF2-40B4-BE49-F238E27FC236}">
                <a16:creationId xmlns:a16="http://schemas.microsoft.com/office/drawing/2014/main" id="{CCFC2202-0035-52A2-BAEB-293B73D5CF49}"/>
              </a:ext>
            </a:extLst>
          </p:cNvPr>
          <p:cNvSpPr txBox="1"/>
          <p:nvPr/>
        </p:nvSpPr>
        <p:spPr>
          <a:xfrm>
            <a:off x="720000" y="827239"/>
            <a:ext cx="7609840" cy="1345048"/>
          </a:xfrm>
          <a:prstGeom prst="rect">
            <a:avLst/>
          </a:prstGeom>
          <a:noFill/>
        </p:spPr>
        <p:txBody>
          <a:bodyPr wrap="square" rtlCol="0">
            <a:spAutoFit/>
          </a:bodyPr>
          <a:lstStyle/>
          <a:p>
            <a:pPr algn="just">
              <a:lnSpc>
                <a:spcPct val="150000"/>
              </a:lnSpc>
            </a:pPr>
            <a:r>
              <a:rPr lang="en-IN" b="1" dirty="0"/>
              <a:t>II.     Sample Code</a:t>
            </a:r>
          </a:p>
          <a:p>
            <a:pPr algn="just">
              <a:lnSpc>
                <a:spcPct val="150000"/>
              </a:lnSpc>
            </a:pPr>
            <a:endParaRPr lang="en-IN" b="1" dirty="0"/>
          </a:p>
          <a:p>
            <a:pPr marL="285750" indent="-285750" algn="just">
              <a:lnSpc>
                <a:spcPct val="150000"/>
              </a:lnSpc>
              <a:buFont typeface="Wingdings" panose="05000000000000000000" pitchFamily="2" charset="2"/>
              <a:buChar char="q"/>
            </a:pPr>
            <a:r>
              <a:rPr lang="en-IN" dirty="0"/>
              <a:t>Tweet Fetching Application</a:t>
            </a:r>
          </a:p>
          <a:p>
            <a:pPr algn="just">
              <a:lnSpc>
                <a:spcPct val="150000"/>
              </a:lnSpc>
            </a:pPr>
            <a:endParaRPr lang="en-IN" b="1" dirty="0"/>
          </a:p>
        </p:txBody>
      </p:sp>
      <p:pic>
        <p:nvPicPr>
          <p:cNvPr id="2" name="Picture 1" descr="A screenshot of a computer program&#10;&#10;AI-generated content may be incorrect.">
            <a:extLst>
              <a:ext uri="{FF2B5EF4-FFF2-40B4-BE49-F238E27FC236}">
                <a16:creationId xmlns:a16="http://schemas.microsoft.com/office/drawing/2014/main" id="{A9330857-DA9C-8852-0BA1-BC880B699E63}"/>
              </a:ext>
            </a:extLst>
          </p:cNvPr>
          <p:cNvPicPr>
            <a:picLocks noChangeAspect="1"/>
          </p:cNvPicPr>
          <p:nvPr/>
        </p:nvPicPr>
        <p:blipFill>
          <a:blip r:embed="rId3"/>
          <a:stretch>
            <a:fillRect/>
          </a:stretch>
        </p:blipFill>
        <p:spPr>
          <a:xfrm>
            <a:off x="3639318" y="925627"/>
            <a:ext cx="4842383" cy="3390634"/>
          </a:xfrm>
          <a:prstGeom prst="rect">
            <a:avLst/>
          </a:prstGeom>
        </p:spPr>
      </p:pic>
      <p:cxnSp>
        <p:nvCxnSpPr>
          <p:cNvPr id="6" name="Connector: Elbow 5">
            <a:extLst>
              <a:ext uri="{FF2B5EF4-FFF2-40B4-BE49-F238E27FC236}">
                <a16:creationId xmlns:a16="http://schemas.microsoft.com/office/drawing/2014/main" id="{AB86AB45-D8B2-FCFD-4634-48222BDA55DF}"/>
              </a:ext>
            </a:extLst>
          </p:cNvPr>
          <p:cNvCxnSpPr>
            <a:cxnSpLocks/>
          </p:cNvCxnSpPr>
          <p:nvPr/>
        </p:nvCxnSpPr>
        <p:spPr>
          <a:xfrm>
            <a:off x="2901381" y="1826274"/>
            <a:ext cx="737937" cy="444401"/>
          </a:xfrm>
          <a:prstGeom prst="bentConnector3">
            <a:avLst>
              <a:gd name="adj1" fmla="val 0"/>
            </a:avLst>
          </a:prstGeom>
          <a:ln w="190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75212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5">
          <a:extLst>
            <a:ext uri="{FF2B5EF4-FFF2-40B4-BE49-F238E27FC236}">
              <a16:creationId xmlns:a16="http://schemas.microsoft.com/office/drawing/2014/main" id="{DCAE9B31-17C9-4888-7E4B-F5608E245695}"/>
            </a:ext>
          </a:extLst>
        </p:cNvPr>
        <p:cNvGrpSpPr/>
        <p:nvPr/>
      </p:nvGrpSpPr>
      <p:grpSpPr>
        <a:xfrm>
          <a:off x="0" y="0"/>
          <a:ext cx="0" cy="0"/>
          <a:chOff x="0" y="0"/>
          <a:chExt cx="0" cy="0"/>
        </a:xfrm>
      </p:grpSpPr>
      <p:sp>
        <p:nvSpPr>
          <p:cNvPr id="20" name="Google Shape;267;p35">
            <a:extLst>
              <a:ext uri="{FF2B5EF4-FFF2-40B4-BE49-F238E27FC236}">
                <a16:creationId xmlns:a16="http://schemas.microsoft.com/office/drawing/2014/main" id="{0D3B56EF-FA0C-8629-C52E-B8365BD21056}"/>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Implementation(contd….)</a:t>
            </a:r>
            <a:endParaRPr dirty="0"/>
          </a:p>
        </p:txBody>
      </p:sp>
      <p:sp>
        <p:nvSpPr>
          <p:cNvPr id="21" name="TextBox 20">
            <a:extLst>
              <a:ext uri="{FF2B5EF4-FFF2-40B4-BE49-F238E27FC236}">
                <a16:creationId xmlns:a16="http://schemas.microsoft.com/office/drawing/2014/main" id="{6A3F294F-BEEA-A28C-0744-7E647E7F8391}"/>
              </a:ext>
            </a:extLst>
          </p:cNvPr>
          <p:cNvSpPr txBox="1"/>
          <p:nvPr/>
        </p:nvSpPr>
        <p:spPr>
          <a:xfrm>
            <a:off x="720000" y="827239"/>
            <a:ext cx="7609840" cy="1345048"/>
          </a:xfrm>
          <a:prstGeom prst="rect">
            <a:avLst/>
          </a:prstGeom>
          <a:noFill/>
        </p:spPr>
        <p:txBody>
          <a:bodyPr wrap="square" rtlCol="0">
            <a:spAutoFit/>
          </a:bodyPr>
          <a:lstStyle/>
          <a:p>
            <a:pPr algn="just">
              <a:lnSpc>
                <a:spcPct val="150000"/>
              </a:lnSpc>
            </a:pPr>
            <a:r>
              <a:rPr lang="en-IN" b="1" dirty="0"/>
              <a:t>II.      Sample Code</a:t>
            </a:r>
          </a:p>
          <a:p>
            <a:pPr algn="just">
              <a:lnSpc>
                <a:spcPct val="150000"/>
              </a:lnSpc>
            </a:pPr>
            <a:endParaRPr lang="en-IN" b="1" dirty="0"/>
          </a:p>
          <a:p>
            <a:pPr marL="285750" indent="-285750" algn="just">
              <a:lnSpc>
                <a:spcPct val="150000"/>
              </a:lnSpc>
              <a:buFont typeface="Wingdings" panose="05000000000000000000" pitchFamily="2" charset="2"/>
              <a:buChar char="q"/>
            </a:pPr>
            <a:r>
              <a:rPr lang="en-IN" dirty="0"/>
              <a:t>Streamlit Application</a:t>
            </a:r>
          </a:p>
          <a:p>
            <a:pPr algn="just">
              <a:lnSpc>
                <a:spcPct val="150000"/>
              </a:lnSpc>
            </a:pPr>
            <a:endParaRPr lang="en-IN" b="1" dirty="0"/>
          </a:p>
        </p:txBody>
      </p:sp>
      <p:cxnSp>
        <p:nvCxnSpPr>
          <p:cNvPr id="6" name="Connector: Elbow 5">
            <a:extLst>
              <a:ext uri="{FF2B5EF4-FFF2-40B4-BE49-F238E27FC236}">
                <a16:creationId xmlns:a16="http://schemas.microsoft.com/office/drawing/2014/main" id="{6DE3FB58-9EBA-D742-80DC-3ECF8F32F688}"/>
              </a:ext>
            </a:extLst>
          </p:cNvPr>
          <p:cNvCxnSpPr>
            <a:cxnSpLocks/>
          </p:cNvCxnSpPr>
          <p:nvPr/>
        </p:nvCxnSpPr>
        <p:spPr>
          <a:xfrm>
            <a:off x="2732910" y="1745563"/>
            <a:ext cx="906408" cy="518813"/>
          </a:xfrm>
          <a:prstGeom prst="bentConnector3">
            <a:avLst>
              <a:gd name="adj1" fmla="val 50000"/>
            </a:avLst>
          </a:prstGeom>
          <a:ln w="19050">
            <a:tailEnd type="triangle"/>
          </a:ln>
        </p:spPr>
        <p:style>
          <a:lnRef idx="1">
            <a:schemeClr val="dk1"/>
          </a:lnRef>
          <a:fillRef idx="0">
            <a:schemeClr val="dk1"/>
          </a:fillRef>
          <a:effectRef idx="0">
            <a:schemeClr val="dk1"/>
          </a:effectRef>
          <a:fontRef idx="minor">
            <a:schemeClr val="tx1"/>
          </a:fontRef>
        </p:style>
      </p:cxnSp>
      <p:pic>
        <p:nvPicPr>
          <p:cNvPr id="3" name="Picture 2" descr="A screenshot of a computer program&#10;&#10;AI-generated content may be incorrect.">
            <a:extLst>
              <a:ext uri="{FF2B5EF4-FFF2-40B4-BE49-F238E27FC236}">
                <a16:creationId xmlns:a16="http://schemas.microsoft.com/office/drawing/2014/main" id="{E077EED3-7B0B-6055-7408-61244301C645}"/>
              </a:ext>
            </a:extLst>
          </p:cNvPr>
          <p:cNvPicPr>
            <a:picLocks noChangeAspect="1"/>
          </p:cNvPicPr>
          <p:nvPr/>
        </p:nvPicPr>
        <p:blipFill>
          <a:blip r:embed="rId3"/>
          <a:stretch>
            <a:fillRect/>
          </a:stretch>
        </p:blipFill>
        <p:spPr>
          <a:xfrm>
            <a:off x="3639318" y="858368"/>
            <a:ext cx="4958053" cy="3457893"/>
          </a:xfrm>
          <a:prstGeom prst="rect">
            <a:avLst/>
          </a:prstGeom>
        </p:spPr>
      </p:pic>
    </p:spTree>
    <p:extLst>
      <p:ext uri="{BB962C8B-B14F-4D97-AF65-F5344CB8AC3E}">
        <p14:creationId xmlns:p14="http://schemas.microsoft.com/office/powerpoint/2010/main" val="1649794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5">
          <a:extLst>
            <a:ext uri="{FF2B5EF4-FFF2-40B4-BE49-F238E27FC236}">
              <a16:creationId xmlns:a16="http://schemas.microsoft.com/office/drawing/2014/main" id="{C8BC4D25-0775-6CC7-1E4D-4A7BA3F7B5D2}"/>
            </a:ext>
          </a:extLst>
        </p:cNvPr>
        <p:cNvGrpSpPr/>
        <p:nvPr/>
      </p:nvGrpSpPr>
      <p:grpSpPr>
        <a:xfrm>
          <a:off x="0" y="0"/>
          <a:ext cx="0" cy="0"/>
          <a:chOff x="0" y="0"/>
          <a:chExt cx="0" cy="0"/>
        </a:xfrm>
      </p:grpSpPr>
      <p:sp>
        <p:nvSpPr>
          <p:cNvPr id="20" name="Google Shape;267;p35">
            <a:extLst>
              <a:ext uri="{FF2B5EF4-FFF2-40B4-BE49-F238E27FC236}">
                <a16:creationId xmlns:a16="http://schemas.microsoft.com/office/drawing/2014/main" id="{618B2D77-10D5-1B24-1B82-C6E6DE0E9F8F}"/>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Implementation(contd….)</a:t>
            </a:r>
            <a:endParaRPr dirty="0"/>
          </a:p>
        </p:txBody>
      </p:sp>
      <p:sp>
        <p:nvSpPr>
          <p:cNvPr id="21" name="TextBox 20">
            <a:extLst>
              <a:ext uri="{FF2B5EF4-FFF2-40B4-BE49-F238E27FC236}">
                <a16:creationId xmlns:a16="http://schemas.microsoft.com/office/drawing/2014/main" id="{E2E8B0E1-0CC9-909F-C49F-CD06785A17BA}"/>
              </a:ext>
            </a:extLst>
          </p:cNvPr>
          <p:cNvSpPr txBox="1"/>
          <p:nvPr/>
        </p:nvSpPr>
        <p:spPr>
          <a:xfrm>
            <a:off x="720000" y="827239"/>
            <a:ext cx="7609840" cy="1021883"/>
          </a:xfrm>
          <a:prstGeom prst="rect">
            <a:avLst/>
          </a:prstGeom>
          <a:noFill/>
        </p:spPr>
        <p:txBody>
          <a:bodyPr wrap="square" rtlCol="0">
            <a:spAutoFit/>
          </a:bodyPr>
          <a:lstStyle/>
          <a:p>
            <a:pPr algn="just">
              <a:lnSpc>
                <a:spcPct val="150000"/>
              </a:lnSpc>
            </a:pPr>
            <a:r>
              <a:rPr lang="en-IN" b="1" dirty="0"/>
              <a:t>III.     Testing Strategies</a:t>
            </a:r>
          </a:p>
          <a:p>
            <a:pPr algn="just">
              <a:lnSpc>
                <a:spcPct val="150000"/>
              </a:lnSpc>
            </a:pPr>
            <a:endParaRPr lang="en-IN" b="1" dirty="0"/>
          </a:p>
          <a:p>
            <a:pPr algn="just">
              <a:lnSpc>
                <a:spcPct val="150000"/>
              </a:lnSpc>
            </a:pPr>
            <a:endParaRPr lang="en-IN" dirty="0"/>
          </a:p>
        </p:txBody>
      </p:sp>
      <p:graphicFrame>
        <p:nvGraphicFramePr>
          <p:cNvPr id="2" name="Table 1">
            <a:extLst>
              <a:ext uri="{FF2B5EF4-FFF2-40B4-BE49-F238E27FC236}">
                <a16:creationId xmlns:a16="http://schemas.microsoft.com/office/drawing/2014/main" id="{2580D539-F7C6-0540-9797-8FD4888924E8}"/>
              </a:ext>
            </a:extLst>
          </p:cNvPr>
          <p:cNvGraphicFramePr>
            <a:graphicFrameLocks noGrp="1"/>
          </p:cNvGraphicFramePr>
          <p:nvPr>
            <p:extLst>
              <p:ext uri="{D42A27DB-BD31-4B8C-83A1-F6EECF244321}">
                <p14:modId xmlns:p14="http://schemas.microsoft.com/office/powerpoint/2010/main" val="1634738962"/>
              </p:ext>
            </p:extLst>
          </p:nvPr>
        </p:nvGraphicFramePr>
        <p:xfrm>
          <a:off x="1386840" y="1399939"/>
          <a:ext cx="6096000" cy="3175000"/>
        </p:xfrm>
        <a:graphic>
          <a:graphicData uri="http://schemas.openxmlformats.org/drawingml/2006/table">
            <a:tbl>
              <a:tblPr firstRow="1" bandRow="1">
                <a:tableStyleId>{CDCF8B78-D5C8-4EB5-8396-2B1FB6B22F2C}</a:tableStyleId>
              </a:tblPr>
              <a:tblGrid>
                <a:gridCol w="3048000">
                  <a:extLst>
                    <a:ext uri="{9D8B030D-6E8A-4147-A177-3AD203B41FA5}">
                      <a16:colId xmlns:a16="http://schemas.microsoft.com/office/drawing/2014/main" val="1639043975"/>
                    </a:ext>
                  </a:extLst>
                </a:gridCol>
                <a:gridCol w="3048000">
                  <a:extLst>
                    <a:ext uri="{9D8B030D-6E8A-4147-A177-3AD203B41FA5}">
                      <a16:colId xmlns:a16="http://schemas.microsoft.com/office/drawing/2014/main" val="452271868"/>
                    </a:ext>
                  </a:extLst>
                </a:gridCol>
              </a:tblGrid>
              <a:tr h="370840">
                <a:tc>
                  <a:txBody>
                    <a:bodyPr/>
                    <a:lstStyle/>
                    <a:p>
                      <a:pPr algn="ctr">
                        <a:buNone/>
                      </a:pPr>
                      <a:r>
                        <a:rPr lang="en-IN" b="1" dirty="0"/>
                        <a:t>Testing Type</a:t>
                      </a:r>
                      <a:endParaRPr lang="en-IN" dirty="0"/>
                    </a:p>
                  </a:txBody>
                  <a:tcPr anchor="ctr"/>
                </a:tc>
                <a:tc>
                  <a:txBody>
                    <a:bodyPr/>
                    <a:lstStyle/>
                    <a:p>
                      <a:pPr algn="ctr">
                        <a:buNone/>
                      </a:pPr>
                      <a:r>
                        <a:rPr lang="en-IN" b="1" dirty="0"/>
                        <a:t>Purpose / Outcome</a:t>
                      </a:r>
                      <a:endParaRPr lang="en-IN" dirty="0"/>
                    </a:p>
                  </a:txBody>
                  <a:tcPr anchor="ctr"/>
                </a:tc>
                <a:extLst>
                  <a:ext uri="{0D108BD9-81ED-4DB2-BD59-A6C34878D82A}">
                    <a16:rowId xmlns:a16="http://schemas.microsoft.com/office/drawing/2014/main" val="793992474"/>
                  </a:ext>
                </a:extLst>
              </a:tr>
              <a:tr h="370840">
                <a:tc>
                  <a:txBody>
                    <a:bodyPr/>
                    <a:lstStyle/>
                    <a:p>
                      <a:pPr algn="just">
                        <a:buNone/>
                      </a:pPr>
                      <a:r>
                        <a:rPr lang="en-IN" dirty="0"/>
                        <a:t>Unit Testing</a:t>
                      </a:r>
                    </a:p>
                  </a:txBody>
                  <a:tcPr anchor="ctr"/>
                </a:tc>
                <a:tc>
                  <a:txBody>
                    <a:bodyPr/>
                    <a:lstStyle/>
                    <a:p>
                      <a:pPr algn="l">
                        <a:buNone/>
                      </a:pPr>
                      <a:r>
                        <a:rPr lang="en-US"/>
                        <a:t>Each module (data collection, preprocessing, prediction) works correctly.</a:t>
                      </a:r>
                    </a:p>
                  </a:txBody>
                  <a:tcPr anchor="ctr"/>
                </a:tc>
                <a:extLst>
                  <a:ext uri="{0D108BD9-81ED-4DB2-BD59-A6C34878D82A}">
                    <a16:rowId xmlns:a16="http://schemas.microsoft.com/office/drawing/2014/main" val="2700142253"/>
                  </a:ext>
                </a:extLst>
              </a:tr>
              <a:tr h="370840">
                <a:tc>
                  <a:txBody>
                    <a:bodyPr/>
                    <a:lstStyle/>
                    <a:p>
                      <a:pPr algn="just">
                        <a:buNone/>
                      </a:pPr>
                      <a:r>
                        <a:rPr lang="en-IN" dirty="0"/>
                        <a:t>Integration Testing</a:t>
                      </a:r>
                    </a:p>
                  </a:txBody>
                  <a:tcPr anchor="ctr"/>
                </a:tc>
                <a:tc>
                  <a:txBody>
                    <a:bodyPr/>
                    <a:lstStyle/>
                    <a:p>
                      <a:pPr algn="l">
                        <a:buNone/>
                      </a:pPr>
                      <a:r>
                        <a:rPr lang="en-IN"/>
                        <a:t>Modules interact smoothly end-to-end.</a:t>
                      </a:r>
                    </a:p>
                  </a:txBody>
                  <a:tcPr anchor="ctr"/>
                </a:tc>
                <a:extLst>
                  <a:ext uri="{0D108BD9-81ED-4DB2-BD59-A6C34878D82A}">
                    <a16:rowId xmlns:a16="http://schemas.microsoft.com/office/drawing/2014/main" val="116145391"/>
                  </a:ext>
                </a:extLst>
              </a:tr>
              <a:tr h="370840">
                <a:tc>
                  <a:txBody>
                    <a:bodyPr/>
                    <a:lstStyle/>
                    <a:p>
                      <a:pPr algn="just">
                        <a:buNone/>
                      </a:pPr>
                      <a:r>
                        <a:rPr lang="en-IN" dirty="0"/>
                        <a:t>End-to-End Testing</a:t>
                      </a:r>
                    </a:p>
                  </a:txBody>
                  <a:tcPr anchor="ctr"/>
                </a:tc>
                <a:tc>
                  <a:txBody>
                    <a:bodyPr/>
                    <a:lstStyle/>
                    <a:p>
                      <a:pPr algn="l">
                        <a:buNone/>
                      </a:pPr>
                      <a:r>
                        <a:rPr lang="en-US"/>
                        <a:t>Pipeline accuracy and dashboard alert validation.</a:t>
                      </a:r>
                    </a:p>
                  </a:txBody>
                  <a:tcPr anchor="ctr"/>
                </a:tc>
                <a:extLst>
                  <a:ext uri="{0D108BD9-81ED-4DB2-BD59-A6C34878D82A}">
                    <a16:rowId xmlns:a16="http://schemas.microsoft.com/office/drawing/2014/main" val="3623759097"/>
                  </a:ext>
                </a:extLst>
              </a:tr>
              <a:tr h="370840">
                <a:tc>
                  <a:txBody>
                    <a:bodyPr/>
                    <a:lstStyle/>
                    <a:p>
                      <a:pPr algn="just">
                        <a:buNone/>
                      </a:pPr>
                      <a:r>
                        <a:rPr lang="en-IN" dirty="0"/>
                        <a:t>Performance Testing</a:t>
                      </a:r>
                    </a:p>
                  </a:txBody>
                  <a:tcPr anchor="ctr"/>
                </a:tc>
                <a:tc>
                  <a:txBody>
                    <a:bodyPr/>
                    <a:lstStyle/>
                    <a:p>
                      <a:pPr algn="l">
                        <a:buNone/>
                      </a:pPr>
                      <a:r>
                        <a:rPr lang="en-US"/>
                        <a:t>Reliable prediction metrics (Accuracy, RMSE, F1-score).</a:t>
                      </a:r>
                    </a:p>
                  </a:txBody>
                  <a:tcPr anchor="ctr"/>
                </a:tc>
                <a:extLst>
                  <a:ext uri="{0D108BD9-81ED-4DB2-BD59-A6C34878D82A}">
                    <a16:rowId xmlns:a16="http://schemas.microsoft.com/office/drawing/2014/main" val="2954707224"/>
                  </a:ext>
                </a:extLst>
              </a:tr>
              <a:tr h="370840">
                <a:tc>
                  <a:txBody>
                    <a:bodyPr/>
                    <a:lstStyle/>
                    <a:p>
                      <a:pPr algn="just">
                        <a:buNone/>
                      </a:pPr>
                      <a:r>
                        <a:rPr lang="en-IN" dirty="0"/>
                        <a:t>User Acceptance Testing</a:t>
                      </a:r>
                    </a:p>
                  </a:txBody>
                  <a:tcPr anchor="ctr"/>
                </a:tc>
                <a:tc>
                  <a:txBody>
                    <a:bodyPr/>
                    <a:lstStyle/>
                    <a:p>
                      <a:pPr algn="l">
                        <a:buNone/>
                      </a:pPr>
                      <a:r>
                        <a:rPr lang="en-US" dirty="0"/>
                        <a:t>Dashboard usability and visualization clarity.</a:t>
                      </a:r>
                    </a:p>
                  </a:txBody>
                  <a:tcPr anchor="ctr"/>
                </a:tc>
                <a:extLst>
                  <a:ext uri="{0D108BD9-81ED-4DB2-BD59-A6C34878D82A}">
                    <a16:rowId xmlns:a16="http://schemas.microsoft.com/office/drawing/2014/main" val="2544104586"/>
                  </a:ext>
                </a:extLst>
              </a:tr>
            </a:tbl>
          </a:graphicData>
        </a:graphic>
      </p:graphicFrame>
    </p:spTree>
    <p:extLst>
      <p:ext uri="{BB962C8B-B14F-4D97-AF65-F5344CB8AC3E}">
        <p14:creationId xmlns:p14="http://schemas.microsoft.com/office/powerpoint/2010/main" val="513361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5">
          <a:extLst>
            <a:ext uri="{FF2B5EF4-FFF2-40B4-BE49-F238E27FC236}">
              <a16:creationId xmlns:a16="http://schemas.microsoft.com/office/drawing/2014/main" id="{9221F55F-B7A4-571C-C2D9-C146171D9B6A}"/>
            </a:ext>
          </a:extLst>
        </p:cNvPr>
        <p:cNvGrpSpPr/>
        <p:nvPr/>
      </p:nvGrpSpPr>
      <p:grpSpPr>
        <a:xfrm>
          <a:off x="0" y="0"/>
          <a:ext cx="0" cy="0"/>
          <a:chOff x="0" y="0"/>
          <a:chExt cx="0" cy="0"/>
        </a:xfrm>
      </p:grpSpPr>
      <p:sp>
        <p:nvSpPr>
          <p:cNvPr id="20" name="Google Shape;267;p35">
            <a:extLst>
              <a:ext uri="{FF2B5EF4-FFF2-40B4-BE49-F238E27FC236}">
                <a16:creationId xmlns:a16="http://schemas.microsoft.com/office/drawing/2014/main" id="{7ACDC357-59AF-0780-BDE5-A9363F088A33}"/>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Implementation(contd….)</a:t>
            </a:r>
            <a:endParaRPr dirty="0"/>
          </a:p>
        </p:txBody>
      </p:sp>
      <p:sp>
        <p:nvSpPr>
          <p:cNvPr id="21" name="TextBox 20">
            <a:extLst>
              <a:ext uri="{FF2B5EF4-FFF2-40B4-BE49-F238E27FC236}">
                <a16:creationId xmlns:a16="http://schemas.microsoft.com/office/drawing/2014/main" id="{3771F99C-B575-6E39-477D-54C8B95AEEE4}"/>
              </a:ext>
            </a:extLst>
          </p:cNvPr>
          <p:cNvSpPr txBox="1"/>
          <p:nvPr/>
        </p:nvSpPr>
        <p:spPr>
          <a:xfrm>
            <a:off x="720000" y="827239"/>
            <a:ext cx="7609840" cy="1345048"/>
          </a:xfrm>
          <a:prstGeom prst="rect">
            <a:avLst/>
          </a:prstGeom>
          <a:noFill/>
        </p:spPr>
        <p:txBody>
          <a:bodyPr wrap="square" rtlCol="0">
            <a:spAutoFit/>
          </a:bodyPr>
          <a:lstStyle/>
          <a:p>
            <a:pPr algn="just">
              <a:lnSpc>
                <a:spcPct val="150000"/>
              </a:lnSpc>
            </a:pPr>
            <a:r>
              <a:rPr lang="en-IN" b="1" dirty="0"/>
              <a:t>IV.     Sample Screenshots</a:t>
            </a:r>
          </a:p>
          <a:p>
            <a:pPr algn="just">
              <a:lnSpc>
                <a:spcPct val="150000"/>
              </a:lnSpc>
            </a:pPr>
            <a:endParaRPr lang="en-IN" b="1" dirty="0"/>
          </a:p>
          <a:p>
            <a:pPr algn="just">
              <a:lnSpc>
                <a:spcPct val="150000"/>
              </a:lnSpc>
            </a:pPr>
            <a:r>
              <a:rPr lang="en-IN" dirty="0"/>
              <a:t>Streamlit Dashboard GUI</a:t>
            </a:r>
          </a:p>
          <a:p>
            <a:pPr algn="just">
              <a:lnSpc>
                <a:spcPct val="150000"/>
              </a:lnSpc>
            </a:pPr>
            <a:endParaRPr lang="en-IN" dirty="0"/>
          </a:p>
        </p:txBody>
      </p:sp>
      <p:pic>
        <p:nvPicPr>
          <p:cNvPr id="2" name="Picture 1" descr="A screenshot of a computer screen&#10;&#10;AI-generated content may be incorrect.">
            <a:extLst>
              <a:ext uri="{FF2B5EF4-FFF2-40B4-BE49-F238E27FC236}">
                <a16:creationId xmlns:a16="http://schemas.microsoft.com/office/drawing/2014/main" id="{96E97BDF-64FF-EAD9-826B-00FD2BDD9934}"/>
              </a:ext>
            </a:extLst>
          </p:cNvPr>
          <p:cNvPicPr>
            <a:picLocks noChangeAspect="1"/>
          </p:cNvPicPr>
          <p:nvPr/>
        </p:nvPicPr>
        <p:blipFill>
          <a:blip r:embed="rId3"/>
          <a:stretch>
            <a:fillRect/>
          </a:stretch>
        </p:blipFill>
        <p:spPr>
          <a:xfrm>
            <a:off x="3846920" y="933677"/>
            <a:ext cx="3811180" cy="1760760"/>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21C617A9-C247-47A0-2A4C-D545076EFD68}"/>
              </a:ext>
            </a:extLst>
          </p:cNvPr>
          <p:cNvPicPr>
            <a:picLocks noChangeAspect="1"/>
          </p:cNvPicPr>
          <p:nvPr/>
        </p:nvPicPr>
        <p:blipFill>
          <a:blip r:embed="rId4"/>
          <a:stretch>
            <a:fillRect/>
          </a:stretch>
        </p:blipFill>
        <p:spPr>
          <a:xfrm>
            <a:off x="3846921" y="2946783"/>
            <a:ext cx="3811180" cy="1699957"/>
          </a:xfrm>
          <a:prstGeom prst="rect">
            <a:avLst/>
          </a:prstGeom>
        </p:spPr>
      </p:pic>
    </p:spTree>
    <p:extLst>
      <p:ext uri="{BB962C8B-B14F-4D97-AF65-F5344CB8AC3E}">
        <p14:creationId xmlns:p14="http://schemas.microsoft.com/office/powerpoint/2010/main" val="2325642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0A8B9-36E3-5430-545C-06F17CBB7EBA}"/>
              </a:ext>
            </a:extLst>
          </p:cNvPr>
          <p:cNvSpPr>
            <a:spLocks noGrp="1"/>
          </p:cNvSpPr>
          <p:nvPr>
            <p:ph type="title"/>
          </p:nvPr>
        </p:nvSpPr>
        <p:spPr>
          <a:xfrm>
            <a:off x="720000" y="296532"/>
            <a:ext cx="7704000" cy="572700"/>
          </a:xfrm>
        </p:spPr>
        <p:txBody>
          <a:bodyPr/>
          <a:lstStyle/>
          <a:p>
            <a:r>
              <a:rPr lang="en-IN" dirty="0"/>
              <a:t>Findings from Literature</a:t>
            </a:r>
          </a:p>
        </p:txBody>
      </p:sp>
      <p:sp>
        <p:nvSpPr>
          <p:cNvPr id="3" name="TextBox 2">
            <a:extLst>
              <a:ext uri="{FF2B5EF4-FFF2-40B4-BE49-F238E27FC236}">
                <a16:creationId xmlns:a16="http://schemas.microsoft.com/office/drawing/2014/main" id="{D24C77B1-AEB2-C12E-0424-DAFCD9D1F4B8}"/>
              </a:ext>
            </a:extLst>
          </p:cNvPr>
          <p:cNvSpPr txBox="1"/>
          <p:nvPr/>
        </p:nvSpPr>
        <p:spPr>
          <a:xfrm>
            <a:off x="720000" y="1017725"/>
            <a:ext cx="7768492" cy="4401205"/>
          </a:xfrm>
          <a:prstGeom prst="rect">
            <a:avLst/>
          </a:prstGeom>
          <a:noFill/>
        </p:spPr>
        <p:txBody>
          <a:bodyPr wrap="square" rtlCol="0">
            <a:spAutoFit/>
          </a:bodyPr>
          <a:lstStyle/>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Towards Explainable Traffic Flow Prediction with LLMs ( Guo X et al., 2024 )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Provides explainability by converting complex traffic data into natural language.</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Limited discussion on scalability; high computational cost and risk of overfitting.</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Flow Prediction for Smart Traffic Lights ( Navarro A et al., 2022 )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Evaluates multiple ML/DL models; MLP-NN achieves strong performance (R² = 0.93).</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Dataset limited to 56 days; does not address adaptive control in real-world systems.</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Big Data Analytics in Intelligent Transportation Systems ( Zhu et al., 2018 )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Comprehensive survey of big data sources and processing in ITS.</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Theoretical focus; lacks case studies and ignores data privacy/security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iss</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Traffic Prediction Using Social Media Text + DL ( Mounica B et al., 2022 )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Uses Twitter + Spark/Kafka for scalable real-time traffic prediction.</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Heavy reliance on Twitter data; ignores integration with official systems.</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Prediction Using Time-Space Diagram (CNN) ( Khajeh M et al., 2019 )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CNN outperforms ARIMA, SVR, MLP for flow and density prediction.</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Computationally intensive; requires connected vehicle data (not always available).</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AI-Based Traffic Flow Prediction (Sayed S.A. et al., 2023 )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Comprehensive review of ML/DL techniques and challenges.</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Theoretical; lacks practical implementations and ignores data privacy/security.</a:t>
            </a:r>
          </a:p>
          <a:p>
            <a:endParaRPr lang="en-US" dirty="0"/>
          </a:p>
          <a:p>
            <a:endParaRPr lang="en-IN" dirty="0"/>
          </a:p>
        </p:txBody>
      </p:sp>
      <p:pic>
        <p:nvPicPr>
          <p:cNvPr id="5" name="Picture 4" descr="A group of people looking at a magnifying glass&#10;&#10;AI-generated content may be incorrect.">
            <a:extLst>
              <a:ext uri="{FF2B5EF4-FFF2-40B4-BE49-F238E27FC236}">
                <a16:creationId xmlns:a16="http://schemas.microsoft.com/office/drawing/2014/main" id="{8B0BAE6A-B743-6854-954E-1E872D8ACD4C}"/>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7252677" y="0"/>
            <a:ext cx="1891324" cy="5143500"/>
          </a:xfrm>
          <a:prstGeom prst="rect">
            <a:avLst/>
          </a:prstGeom>
        </p:spPr>
      </p:pic>
    </p:spTree>
    <p:extLst>
      <p:ext uri="{BB962C8B-B14F-4D97-AF65-F5344CB8AC3E}">
        <p14:creationId xmlns:p14="http://schemas.microsoft.com/office/powerpoint/2010/main" val="3292923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20" name="Google Shape;267;p35">
            <a:extLst>
              <a:ext uri="{FF2B5EF4-FFF2-40B4-BE49-F238E27FC236}">
                <a16:creationId xmlns:a16="http://schemas.microsoft.com/office/drawing/2014/main" id="{B16BD5D5-31F3-ACAF-F5DF-87EBAD306978}"/>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21" name="TextBox 20">
            <a:extLst>
              <a:ext uri="{FF2B5EF4-FFF2-40B4-BE49-F238E27FC236}">
                <a16:creationId xmlns:a16="http://schemas.microsoft.com/office/drawing/2014/main" id="{91744FCC-86C4-7CE3-6FA7-85D2BE023C86}"/>
              </a:ext>
            </a:extLst>
          </p:cNvPr>
          <p:cNvSpPr txBox="1"/>
          <p:nvPr/>
        </p:nvSpPr>
        <p:spPr>
          <a:xfrm>
            <a:off x="664225" y="827239"/>
            <a:ext cx="7609840" cy="360720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q"/>
            </a:pPr>
            <a:r>
              <a:rPr lang="en-US" sz="1400" dirty="0">
                <a:latin typeface="Roboto Condensed" panose="02000000000000000000" pitchFamily="2" charset="0"/>
                <a:ea typeface="Roboto Condensed" panose="02000000000000000000" pitchFamily="2" charset="0"/>
                <a:cs typeface="Roboto Condensed" panose="02000000000000000000" pitchFamily="2" charset="0"/>
              </a:rPr>
              <a:t>In </a:t>
            </a:r>
            <a:r>
              <a:rPr lang="en-US" b="1" dirty="0">
                <a:latin typeface="Roboto Condensed" panose="02000000000000000000" pitchFamily="2" charset="0"/>
                <a:ea typeface="Roboto Condensed" panose="02000000000000000000" pitchFamily="2" charset="0"/>
                <a:cs typeface="Roboto Condensed" panose="02000000000000000000" pitchFamily="2" charset="0"/>
              </a:rPr>
              <a:t>Urban congestion remains a major challenge</a:t>
            </a:r>
            <a:r>
              <a:rPr lang="en-US" dirty="0">
                <a:latin typeface="Roboto Condensed" panose="02000000000000000000" pitchFamily="2" charset="0"/>
                <a:ea typeface="Roboto Condensed" panose="02000000000000000000" pitchFamily="2" charset="0"/>
                <a:cs typeface="Roboto Condensed" panose="02000000000000000000" pitchFamily="2" charset="0"/>
              </a:rPr>
              <a:t> that cannot be fully solved by existing sensor or GPS-based systems.</a:t>
            </a:r>
          </a:p>
          <a:p>
            <a:pPr marL="342900" indent="-342900" algn="just">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Social media offers real-time, crowd-sourced traffic updates</a:t>
            </a:r>
            <a:r>
              <a:rPr lang="en-US" dirty="0">
                <a:latin typeface="Roboto Condensed" panose="02000000000000000000" pitchFamily="2" charset="0"/>
                <a:ea typeface="Roboto Condensed" panose="02000000000000000000" pitchFamily="2" charset="0"/>
                <a:cs typeface="Roboto Condensed" panose="02000000000000000000" pitchFamily="2" charset="0"/>
              </a:rPr>
              <a:t>, but this data is noisy and unstructured. By applying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LLM embeddings</a:t>
            </a:r>
            <a:r>
              <a:rPr lang="en-US" dirty="0">
                <a:latin typeface="Roboto Condensed" panose="02000000000000000000" pitchFamily="2" charset="0"/>
                <a:ea typeface="Roboto Condensed" panose="02000000000000000000" pitchFamily="2" charset="0"/>
                <a:cs typeface="Roboto Condensed" panose="02000000000000000000" pitchFamily="2" charset="0"/>
              </a:rPr>
              <a:t>, the system can extract semantic meaning, identify traffic-related events, and capture temporal-spatial context from tweets.</a:t>
            </a:r>
          </a:p>
          <a:p>
            <a:pPr marL="342900" indent="-342900" algn="just">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Integrating LLM features with ML/DL models (LSTM,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b="1" dirty="0">
                <a:latin typeface="Roboto Condensed" panose="02000000000000000000" pitchFamily="2" charset="0"/>
                <a:ea typeface="Roboto Condensed" panose="02000000000000000000" pitchFamily="2" charset="0"/>
                <a:cs typeface="Roboto Condensed" panose="02000000000000000000" pitchFamily="2" charset="0"/>
              </a:rPr>
              <a:t>)</a:t>
            </a:r>
            <a:r>
              <a:rPr lang="en-US" dirty="0">
                <a:latin typeface="Roboto Condensed" panose="02000000000000000000" pitchFamily="2" charset="0"/>
                <a:ea typeface="Roboto Condensed" panose="02000000000000000000" pitchFamily="2" charset="0"/>
                <a:cs typeface="Roboto Condensed" panose="02000000000000000000" pitchFamily="2" charset="0"/>
              </a:rPr>
              <a:t> enables accurate forecasting of congestion levels, accidents, and delays. This hybrid pipeline provides both predictive power and adaptability for medium-sized cities like Vellore.</a:t>
            </a:r>
          </a:p>
          <a:p>
            <a:pPr marL="342900" indent="-342900" algn="just">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Future Scope:</a:t>
            </a:r>
            <a:r>
              <a:rPr lang="en-IN" dirty="0">
                <a:latin typeface="Roboto Condensed" panose="02000000000000000000" pitchFamily="2" charset="0"/>
                <a:ea typeface="Roboto Condensed" panose="02000000000000000000" pitchFamily="2" charset="0"/>
                <a:cs typeface="Roboto Condensed" panose="02000000000000000000" pitchFamily="2" charset="0"/>
              </a:rPr>
              <a:t> Evolve into a </a:t>
            </a:r>
            <a:r>
              <a:rPr lang="en-IN" b="1" dirty="0">
                <a:latin typeface="Roboto Condensed" panose="02000000000000000000" pitchFamily="2" charset="0"/>
                <a:ea typeface="Roboto Condensed" panose="02000000000000000000" pitchFamily="2" charset="0"/>
                <a:cs typeface="Roboto Condensed" panose="02000000000000000000" pitchFamily="2" charset="0"/>
              </a:rPr>
              <a:t>city-wide intelligent transport assistant</a:t>
            </a:r>
            <a:r>
              <a:rPr lang="en-IN" dirty="0">
                <a:latin typeface="Roboto Condensed" panose="02000000000000000000" pitchFamily="2" charset="0"/>
                <a:ea typeface="Roboto Condensed" panose="02000000000000000000" pitchFamily="2" charset="0"/>
                <a:cs typeface="Roboto Condensed" panose="02000000000000000000" pitchFamily="2" charset="0"/>
              </a:rPr>
              <a:t> by integrating heterogeneous data sources (IoT sensors, GPS feeds, CCTV), enabling </a:t>
            </a:r>
            <a:r>
              <a:rPr lang="en-IN" b="1" dirty="0">
                <a:latin typeface="Roboto Condensed" panose="02000000000000000000" pitchFamily="2" charset="0"/>
                <a:ea typeface="Roboto Condensed" panose="02000000000000000000" pitchFamily="2" charset="0"/>
                <a:cs typeface="Roboto Condensed" panose="02000000000000000000" pitchFamily="2" charset="0"/>
              </a:rPr>
              <a:t>real-time traffic control, adaptive signal management, and AI-driven smart city mobility planning</a:t>
            </a:r>
            <a:r>
              <a:rPr lang="en-IN" dirty="0"/>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6" name="Google Shape;267;p35">
            <a:extLst>
              <a:ext uri="{FF2B5EF4-FFF2-40B4-BE49-F238E27FC236}">
                <a16:creationId xmlns:a16="http://schemas.microsoft.com/office/drawing/2014/main" id="{C7784717-FE30-062E-A0E5-9482047CE32D}"/>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2" name="TextBox 1">
            <a:extLst>
              <a:ext uri="{FF2B5EF4-FFF2-40B4-BE49-F238E27FC236}">
                <a16:creationId xmlns:a16="http://schemas.microsoft.com/office/drawing/2014/main" id="{0833A964-8EFA-3626-8631-8A723C47891B}"/>
              </a:ext>
            </a:extLst>
          </p:cNvPr>
          <p:cNvSpPr txBox="1"/>
          <p:nvPr/>
        </p:nvSpPr>
        <p:spPr>
          <a:xfrm>
            <a:off x="720000" y="890954"/>
            <a:ext cx="7704000" cy="4508927"/>
          </a:xfrm>
          <a:prstGeom prst="rect">
            <a:avLst/>
          </a:prstGeom>
          <a:noFill/>
        </p:spPr>
        <p:txBody>
          <a:bodyPr wrap="square" rtlCol="0">
            <a:spAutoFit/>
          </a:bodyPr>
          <a:lstStyle/>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[1] Guo, X., Zhang, Q., Jiang, J., Peng, M., Zhu, M., &amp; Yang, H. F. (2024). Towards explainable traffic flow prediction with large language models. </a:t>
            </a:r>
            <a:r>
              <a:rPr lang="en-US" i="1" dirty="0">
                <a:latin typeface="Roboto Condensed" panose="02000000000000000000" pitchFamily="2" charset="0"/>
                <a:ea typeface="Roboto Condensed" panose="02000000000000000000" pitchFamily="2" charset="0"/>
                <a:cs typeface="Roboto Condensed" panose="02000000000000000000" pitchFamily="2" charset="0"/>
              </a:rPr>
              <a:t>Communications in Transportation Research</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4</a:t>
            </a:r>
            <a:r>
              <a:rPr lang="en-US" dirty="0">
                <a:latin typeface="Roboto Condensed" panose="02000000000000000000" pitchFamily="2" charset="0"/>
                <a:ea typeface="Roboto Condensed" panose="02000000000000000000" pitchFamily="2" charset="0"/>
                <a:cs typeface="Roboto Condensed" panose="02000000000000000000" pitchFamily="2" charset="0"/>
              </a:rPr>
              <a:t>, 100150.</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[2] Navarro-Espinoza, A., López-Bonilla, O. R., García-Guerrero, E. E.,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Tlelo</a:t>
            </a:r>
            <a:r>
              <a:rPr lang="en-US" dirty="0">
                <a:latin typeface="Roboto Condensed" panose="02000000000000000000" pitchFamily="2" charset="0"/>
                <a:ea typeface="Roboto Condensed" panose="02000000000000000000" pitchFamily="2" charset="0"/>
                <a:cs typeface="Roboto Condensed" panose="02000000000000000000" pitchFamily="2" charset="0"/>
              </a:rPr>
              <a:t>-Cuautle, E., López-Mancilla, D., Hernández-Mejía, C., &amp; Inzunza-González, E. (2022). Traffic flow prediction for smart traffic lights using machine learning algorithms. </a:t>
            </a:r>
            <a:r>
              <a:rPr lang="en-US" i="1" dirty="0">
                <a:latin typeface="Roboto Condensed" panose="02000000000000000000" pitchFamily="2" charset="0"/>
                <a:ea typeface="Roboto Condensed" panose="02000000000000000000" pitchFamily="2" charset="0"/>
                <a:cs typeface="Roboto Condensed" panose="02000000000000000000" pitchFamily="2" charset="0"/>
              </a:rPr>
              <a:t>Technologies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10</a:t>
            </a:r>
            <a:r>
              <a:rPr lang="en-US" dirty="0">
                <a:latin typeface="Roboto Condensed" panose="02000000000000000000" pitchFamily="2" charset="0"/>
                <a:ea typeface="Roboto Condensed" panose="02000000000000000000" pitchFamily="2" charset="0"/>
                <a:cs typeface="Roboto Condensed" panose="02000000000000000000" pitchFamily="2" charset="0"/>
              </a:rPr>
              <a:t>(1), 5.</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[3] Zhu, L., Yu, F. R., Wang, Y., Ning, B., &amp; Tang, T. (2018). Big data analytics in intelligent transportation systems: A survey. </a:t>
            </a:r>
            <a:r>
              <a:rPr lang="en-US"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20</a:t>
            </a:r>
            <a:r>
              <a:rPr lang="en-US" dirty="0">
                <a:latin typeface="Roboto Condensed" panose="02000000000000000000" pitchFamily="2" charset="0"/>
                <a:ea typeface="Roboto Condensed" panose="02000000000000000000" pitchFamily="2" charset="0"/>
                <a:cs typeface="Roboto Condensed" panose="02000000000000000000" pitchFamily="2" charset="0"/>
              </a:rPr>
              <a:t>(1), 383-398.</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[4] Mounica, B., &amp; Lavanya, K. (2022). Real time traffic prediction based on social media text data using deep learning.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Journal of mobile multimedia</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18</a:t>
            </a:r>
            <a:r>
              <a:rPr lang="en-US" dirty="0">
                <a:latin typeface="Roboto Condensed" panose="02000000000000000000" pitchFamily="2" charset="0"/>
                <a:ea typeface="Roboto Condensed" panose="02000000000000000000" pitchFamily="2" charset="0"/>
                <a:cs typeface="Roboto Condensed" panose="02000000000000000000" pitchFamily="2" charset="0"/>
              </a:rPr>
              <a:t>(2), 373-391.</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[5] Khajeh Hosseini, M.,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Talebpour</a:t>
            </a:r>
            <a:r>
              <a:rPr lang="en-US" dirty="0">
                <a:latin typeface="Roboto Condensed" panose="02000000000000000000" pitchFamily="2" charset="0"/>
                <a:ea typeface="Roboto Condensed" panose="02000000000000000000" pitchFamily="2" charset="0"/>
                <a:cs typeface="Roboto Condensed" panose="02000000000000000000" pitchFamily="2" charset="0"/>
              </a:rPr>
              <a:t>, A. (2019). Traffic prediction using time-space diagram: a convolutional neural network approach. </a:t>
            </a:r>
            <a:r>
              <a:rPr lang="en-US" i="1" dirty="0">
                <a:latin typeface="Roboto Condensed" panose="02000000000000000000" pitchFamily="2" charset="0"/>
                <a:ea typeface="Roboto Condensed" panose="02000000000000000000" pitchFamily="2" charset="0"/>
                <a:cs typeface="Roboto Condensed" panose="02000000000000000000" pitchFamily="2" charset="0"/>
              </a:rPr>
              <a:t>Transportation Research Record</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2673</a:t>
            </a:r>
            <a:r>
              <a:rPr lang="en-US" dirty="0">
                <a:latin typeface="Roboto Condensed" panose="02000000000000000000" pitchFamily="2" charset="0"/>
                <a:ea typeface="Roboto Condensed" panose="02000000000000000000" pitchFamily="2" charset="0"/>
                <a:cs typeface="Roboto Condensed" panose="02000000000000000000" pitchFamily="2" charset="0"/>
              </a:rPr>
              <a:t>(7), 425-435.</a:t>
            </a: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[6] Sayed, S. A., Abdel-Hamid, Y.,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Hefny</a:t>
            </a:r>
            <a:r>
              <a:rPr lang="en-US" dirty="0">
                <a:latin typeface="Roboto Condensed" panose="02000000000000000000" pitchFamily="2" charset="0"/>
                <a:ea typeface="Roboto Condensed" panose="02000000000000000000" pitchFamily="2" charset="0"/>
                <a:cs typeface="Roboto Condensed" panose="02000000000000000000" pitchFamily="2" charset="0"/>
              </a:rPr>
              <a:t>, H. A. (2023). Artificial intelligence-based traffic flow prediction: a comprehensive review.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Journal of Electrical Systems and Information Technology</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10</a:t>
            </a:r>
            <a:r>
              <a:rPr lang="en-US" dirty="0">
                <a:latin typeface="Roboto Condensed" panose="02000000000000000000" pitchFamily="2" charset="0"/>
                <a:ea typeface="Roboto Condensed" panose="02000000000000000000" pitchFamily="2" charset="0"/>
                <a:cs typeface="Roboto Condensed" panose="02000000000000000000" pitchFamily="2" charset="0"/>
              </a:rPr>
              <a:t>(1), 13.</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9">
          <a:extLst>
            <a:ext uri="{FF2B5EF4-FFF2-40B4-BE49-F238E27FC236}">
              <a16:creationId xmlns:a16="http://schemas.microsoft.com/office/drawing/2014/main" id="{1D100433-A921-9430-B183-6CDA8199230E}"/>
            </a:ext>
          </a:extLst>
        </p:cNvPr>
        <p:cNvGrpSpPr/>
        <p:nvPr/>
      </p:nvGrpSpPr>
      <p:grpSpPr>
        <a:xfrm>
          <a:off x="0" y="0"/>
          <a:ext cx="0" cy="0"/>
          <a:chOff x="0" y="0"/>
          <a:chExt cx="0" cy="0"/>
        </a:xfrm>
      </p:grpSpPr>
      <p:sp>
        <p:nvSpPr>
          <p:cNvPr id="6" name="Google Shape;267;p35">
            <a:extLst>
              <a:ext uri="{FF2B5EF4-FFF2-40B4-BE49-F238E27FC236}">
                <a16:creationId xmlns:a16="http://schemas.microsoft.com/office/drawing/2014/main" id="{F07B64EF-07A3-C64A-69CF-2A1408A3F965}"/>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(contd….)</a:t>
            </a:r>
            <a:endParaRPr dirty="0"/>
          </a:p>
        </p:txBody>
      </p:sp>
      <p:sp>
        <p:nvSpPr>
          <p:cNvPr id="2" name="TextBox 1">
            <a:extLst>
              <a:ext uri="{FF2B5EF4-FFF2-40B4-BE49-F238E27FC236}">
                <a16:creationId xmlns:a16="http://schemas.microsoft.com/office/drawing/2014/main" id="{58940479-6153-9BEE-AC4A-150D9EF866B4}"/>
              </a:ext>
            </a:extLst>
          </p:cNvPr>
          <p:cNvSpPr txBox="1"/>
          <p:nvPr/>
        </p:nvSpPr>
        <p:spPr>
          <a:xfrm>
            <a:off x="720000" y="958590"/>
            <a:ext cx="7276123" cy="3930371"/>
          </a:xfrm>
          <a:prstGeom prst="rect">
            <a:avLst/>
          </a:prstGeom>
          <a:noFill/>
        </p:spPr>
        <p:txBody>
          <a:bodyPr wrap="square" rtlCol="0">
            <a:spAutoFit/>
          </a:bodyPr>
          <a:lstStyle/>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[7] Fan, Y., Yeh, C. C. M., Chen, H., Wang, L., Zhuang, Z., Wang, J., ... &amp; Zhang, W. (2023, September). Spatial-temporal graph sandwich transformer for traffic flow forecasting. In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Joint European Conference on Machine Learning and Knowledge Discovery in Databases</a:t>
            </a:r>
            <a:r>
              <a:rPr lang="en-US" dirty="0">
                <a:latin typeface="Roboto Condensed" panose="02000000000000000000" pitchFamily="2" charset="0"/>
                <a:ea typeface="Roboto Condensed" panose="02000000000000000000" pitchFamily="2" charset="0"/>
                <a:cs typeface="Roboto Condensed" panose="02000000000000000000" pitchFamily="2" charset="0"/>
              </a:rPr>
              <a:t> (pp. 210-225). Cham: Springer Nature Switzerland.</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[8] Yu, B., Yin, H., &amp; Zhu, Z. (2017).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Spatio</a:t>
            </a:r>
            <a:r>
              <a:rPr lang="en-US" dirty="0">
                <a:latin typeface="Roboto Condensed" panose="02000000000000000000" pitchFamily="2" charset="0"/>
                <a:ea typeface="Roboto Condensed" panose="02000000000000000000" pitchFamily="2" charset="0"/>
                <a:cs typeface="Roboto Condensed" panose="02000000000000000000" pitchFamily="2" charset="0"/>
              </a:rPr>
              <a:t>-temporal graph convolutional networks: A deep learning framework for traffic forecasting. </a:t>
            </a:r>
            <a:r>
              <a:rPr lang="en-US" i="1" dirty="0" err="1">
                <a:latin typeface="Roboto Condensed" panose="02000000000000000000" pitchFamily="2" charset="0"/>
                <a:ea typeface="Roboto Condensed" panose="02000000000000000000" pitchFamily="2" charset="0"/>
                <a:cs typeface="Roboto Condensed" panose="02000000000000000000" pitchFamily="2" charset="0"/>
              </a:rPr>
              <a:t>arXiv</a:t>
            </a:r>
            <a:r>
              <a:rPr lang="en-US" i="1" dirty="0">
                <a:latin typeface="Roboto Condensed" panose="02000000000000000000" pitchFamily="2" charset="0"/>
                <a:ea typeface="Roboto Condensed" panose="02000000000000000000" pitchFamily="2" charset="0"/>
                <a:cs typeface="Roboto Condensed" panose="02000000000000000000" pitchFamily="2" charset="0"/>
              </a:rPr>
              <a:t> preprint arXiv:1709.04875</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[9] Cui, Z., Henrickson, K., Ke, R., &amp; Wang, Y. (2019). Traffic graph convolutional recurrent neural network: A deep learning framework for network-scale traffic learning and forecasting. </a:t>
            </a:r>
            <a:r>
              <a:rPr lang="en-US"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21</a:t>
            </a:r>
            <a:r>
              <a:rPr lang="en-US" dirty="0">
                <a:latin typeface="Roboto Condensed" panose="02000000000000000000" pitchFamily="2" charset="0"/>
                <a:ea typeface="Roboto Condensed" panose="02000000000000000000" pitchFamily="2" charset="0"/>
                <a:cs typeface="Roboto Condensed" panose="02000000000000000000" pitchFamily="2" charset="0"/>
              </a:rPr>
              <a:t>(11), 4883-4894.</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[10] Masri, S., Ashqar, H. I.,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Elhenawy</a:t>
            </a:r>
            <a:r>
              <a:rPr lang="en-US" dirty="0">
                <a:latin typeface="Roboto Condensed" panose="02000000000000000000" pitchFamily="2" charset="0"/>
                <a:ea typeface="Roboto Condensed" panose="02000000000000000000" pitchFamily="2" charset="0"/>
                <a:cs typeface="Roboto Condensed" panose="02000000000000000000" pitchFamily="2" charset="0"/>
              </a:rPr>
              <a:t>, M. (2025). Large language models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llms</a:t>
            </a:r>
            <a:r>
              <a:rPr lang="en-US" dirty="0">
                <a:latin typeface="Roboto Condensed" panose="02000000000000000000" pitchFamily="2" charset="0"/>
                <a:ea typeface="Roboto Condensed" panose="02000000000000000000" pitchFamily="2" charset="0"/>
                <a:cs typeface="Roboto Condensed" panose="02000000000000000000" pitchFamily="2" charset="0"/>
              </a:rPr>
              <a:t>) as traffic control systems at urban intersections: A new paradigm. </a:t>
            </a:r>
            <a:r>
              <a:rPr lang="en-US" i="1" dirty="0">
                <a:latin typeface="Roboto Condensed" panose="02000000000000000000" pitchFamily="2" charset="0"/>
                <a:ea typeface="Roboto Condensed" panose="02000000000000000000" pitchFamily="2" charset="0"/>
                <a:cs typeface="Roboto Condensed" panose="02000000000000000000" pitchFamily="2" charset="0"/>
              </a:rPr>
              <a:t>Vehicles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7</a:t>
            </a:r>
            <a:r>
              <a:rPr lang="en-US" dirty="0">
                <a:latin typeface="Roboto Condensed" panose="02000000000000000000" pitchFamily="2" charset="0"/>
                <a:ea typeface="Roboto Condensed" panose="02000000000000000000" pitchFamily="2" charset="0"/>
                <a:cs typeface="Roboto Condensed" panose="02000000000000000000" pitchFamily="2" charset="0"/>
              </a:rPr>
              <a:t>(1), 11.</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endParaRPr lang="en-IN" dirty="0"/>
          </a:p>
        </p:txBody>
      </p:sp>
    </p:spTree>
    <p:extLst>
      <p:ext uri="{BB962C8B-B14F-4D97-AF65-F5344CB8AC3E}">
        <p14:creationId xmlns:p14="http://schemas.microsoft.com/office/powerpoint/2010/main" val="441994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99">
          <a:extLst>
            <a:ext uri="{FF2B5EF4-FFF2-40B4-BE49-F238E27FC236}">
              <a16:creationId xmlns:a16="http://schemas.microsoft.com/office/drawing/2014/main" id="{C8BB0582-29ED-EC93-454C-E0768A45CC88}"/>
            </a:ext>
          </a:extLst>
        </p:cNvPr>
        <p:cNvGrpSpPr/>
        <p:nvPr/>
      </p:nvGrpSpPr>
      <p:grpSpPr>
        <a:xfrm>
          <a:off x="0" y="0"/>
          <a:ext cx="0" cy="0"/>
          <a:chOff x="0" y="0"/>
          <a:chExt cx="0" cy="0"/>
        </a:xfrm>
      </p:grpSpPr>
      <p:sp>
        <p:nvSpPr>
          <p:cNvPr id="6" name="Google Shape;267;p35">
            <a:extLst>
              <a:ext uri="{FF2B5EF4-FFF2-40B4-BE49-F238E27FC236}">
                <a16:creationId xmlns:a16="http://schemas.microsoft.com/office/drawing/2014/main" id="{3FFAFCA2-3AFD-35F6-353E-74AD4206BCEE}"/>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(contd….)</a:t>
            </a:r>
            <a:endParaRPr dirty="0"/>
          </a:p>
        </p:txBody>
      </p:sp>
      <p:sp>
        <p:nvSpPr>
          <p:cNvPr id="2" name="TextBox 1">
            <a:extLst>
              <a:ext uri="{FF2B5EF4-FFF2-40B4-BE49-F238E27FC236}">
                <a16:creationId xmlns:a16="http://schemas.microsoft.com/office/drawing/2014/main" id="{78909463-3609-881D-9672-BD89BCB9EFAD}"/>
              </a:ext>
            </a:extLst>
          </p:cNvPr>
          <p:cNvSpPr txBox="1"/>
          <p:nvPr/>
        </p:nvSpPr>
        <p:spPr>
          <a:xfrm>
            <a:off x="720000" y="937846"/>
            <a:ext cx="7548677" cy="4508927"/>
          </a:xfrm>
          <a:prstGeom prst="rect">
            <a:avLst/>
          </a:prstGeom>
          <a:noFill/>
        </p:spPr>
        <p:txBody>
          <a:bodyPr wrap="square" rtlCol="0">
            <a:spAutoFit/>
          </a:bodyPr>
          <a:lstStyle/>
          <a:p>
            <a:pPr lvl="0">
              <a:lnSpc>
                <a:spcPct val="150000"/>
              </a:lnSpc>
            </a:pPr>
            <a:r>
              <a:rPr lang="en-US" sz="1350" dirty="0">
                <a:latin typeface="Roboto Condensed" panose="02000000000000000000" pitchFamily="2" charset="0"/>
                <a:ea typeface="Roboto Condensed" panose="02000000000000000000" pitchFamily="2" charset="0"/>
                <a:cs typeface="Roboto Condensed" panose="02000000000000000000" pitchFamily="2" charset="0"/>
              </a:rPr>
              <a:t>[11] Ahmed, S. F., Kuldeep, S. A., Rafa, S. J., Fazal, J., Hoque, M., Liu, G., &amp; </a:t>
            </a:r>
            <a:r>
              <a:rPr lang="en-US" sz="1350" dirty="0" err="1">
                <a:latin typeface="Roboto Condensed" panose="02000000000000000000" pitchFamily="2" charset="0"/>
                <a:ea typeface="Roboto Condensed" panose="02000000000000000000" pitchFamily="2" charset="0"/>
                <a:cs typeface="Roboto Condensed" panose="02000000000000000000" pitchFamily="2" charset="0"/>
              </a:rPr>
              <a:t>Gandomi</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 H. (2024). Enhancement of traffic forecasting through graph neural network-based information fusion techniques.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Information Fusion</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110</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102466.</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sz="1350" dirty="0">
                <a:latin typeface="Roboto Condensed" panose="02000000000000000000" pitchFamily="2" charset="0"/>
                <a:ea typeface="Roboto Condensed" panose="02000000000000000000" pitchFamily="2" charset="0"/>
                <a:cs typeface="Roboto Condensed" panose="02000000000000000000" pitchFamily="2" charset="0"/>
              </a:rPr>
              <a:t>[12] Wang, Y., He, Z., &amp; Hu, J. (2020). Traffic information mining from social media based on the MC-LSTM-Conv model.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23</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(2), 1132-1144.</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[13]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Zhang, M., &amp; Zhao, W. (2025). Traffic Flow Prediction Based on Large Language Models and Future Development Directions. In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ITM Web of Conferences</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(Vol. 70, p. 01008). EDP Sciences.</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[14]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Zhao, Y., Luo, X., Wen, H., Xiao, Z., Ju, W., &amp; Zhang, M. (2024). Embracing large language models in traffic flow forecasting. </a:t>
            </a:r>
            <a:r>
              <a:rPr lang="en-US" sz="1350" i="1" dirty="0" err="1">
                <a:latin typeface="Roboto Condensed" panose="02000000000000000000" pitchFamily="2" charset="0"/>
                <a:ea typeface="Roboto Condensed" panose="02000000000000000000" pitchFamily="2" charset="0"/>
                <a:cs typeface="Roboto Condensed" panose="02000000000000000000" pitchFamily="2" charset="0"/>
              </a:rPr>
              <a:t>arXiv</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 preprint arXiv:2412.12201</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[15]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Melhem, W., Abdi, A., &amp; Meziane, F. (2024, November). Traffic Detection and Forecasting from Social Media Data Using a Deep Learning-Based Model, Linguistic Knowledge, Large Language Models, and Knowledge Graphs. In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16th International Joint Conference on Knowledge Discovery, Knowledge Engineering and Knowledge Management</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92277.</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extLst>
      <p:ext uri="{BB962C8B-B14F-4D97-AF65-F5344CB8AC3E}">
        <p14:creationId xmlns:p14="http://schemas.microsoft.com/office/powerpoint/2010/main" val="3695760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grpSp>
        <p:nvGrpSpPr>
          <p:cNvPr id="302" name="Google Shape;302;p37"/>
          <p:cNvGrpSpPr/>
          <p:nvPr/>
        </p:nvGrpSpPr>
        <p:grpSpPr>
          <a:xfrm>
            <a:off x="7585655" y="1177902"/>
            <a:ext cx="2678900" cy="6297300"/>
            <a:chOff x="6234375" y="1268000"/>
            <a:chExt cx="2678900" cy="6297300"/>
          </a:xfrm>
        </p:grpSpPr>
        <p:sp>
          <p:nvSpPr>
            <p:cNvPr id="303" name="Google Shape;303;p37"/>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B3C8F6A6-C472-D961-5100-5A7BC5573D24}"/>
              </a:ext>
            </a:extLst>
          </p:cNvPr>
          <p:cNvSpPr txBox="1">
            <a:spLocks noGrp="1"/>
          </p:cNvSpPr>
          <p:nvPr>
            <p:ph type="title"/>
          </p:nvPr>
        </p:nvSpPr>
        <p:spPr>
          <a:xfrm>
            <a:off x="720000" y="50178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1" name="TextBox 10">
            <a:extLst>
              <a:ext uri="{FF2B5EF4-FFF2-40B4-BE49-F238E27FC236}">
                <a16:creationId xmlns:a16="http://schemas.microsoft.com/office/drawing/2014/main" id="{071535B4-82F9-3862-A19E-3711B58B0E91}"/>
              </a:ext>
            </a:extLst>
          </p:cNvPr>
          <p:cNvSpPr txBox="1"/>
          <p:nvPr/>
        </p:nvSpPr>
        <p:spPr>
          <a:xfrm>
            <a:off x="717565" y="1407915"/>
            <a:ext cx="7609840" cy="2780248"/>
          </a:xfrm>
          <a:prstGeom prst="rect">
            <a:avLst/>
          </a:prstGeom>
          <a:noFill/>
        </p:spPr>
        <p:txBody>
          <a:bodyPr wrap="square" rtlCol="0">
            <a:spAutoFit/>
          </a:bodyPr>
          <a:lstStyle/>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sz="1400"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Urban traffic congestion causes delays, fuel wastage and environmental impact.</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Traditional methods (sensors, GPS, cameras) are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costly</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and often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fail to capture sudden incidents.</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Social media platforms (e.g.,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X/Twitter</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provide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real-time, crowd-sourced traffic updates</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Large Language Models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LLMs</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can analyze unstructured text, extract semantic meaning ,and identify traffic related events.</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This project proposes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LLM-based predictive modeling framework</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using real-time social media data for traffic flow optimization in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Vellore</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a:t>
            </a:r>
            <a:endParaRPr lang="en-IN"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9"/>
          <p:cNvSpPr txBox="1">
            <a:spLocks noGrp="1"/>
          </p:cNvSpPr>
          <p:nvPr>
            <p:ph type="subTitle" idx="1"/>
          </p:nvPr>
        </p:nvSpPr>
        <p:spPr>
          <a:xfrm>
            <a:off x="1645200" y="1337805"/>
            <a:ext cx="5853600" cy="23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60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rPr>
              <a:t>THANK YOU</a:t>
            </a:r>
            <a:endParaRPr sz="660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323" name="Google Shape;323;p39"/>
          <p:cNvSpPr/>
          <p:nvPr/>
        </p:nvSpPr>
        <p:spPr>
          <a:xfrm rot="5400000">
            <a:off x="8989862" y="288457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extLst>
      <p:ext uri="{BB962C8B-B14F-4D97-AF65-F5344CB8AC3E}">
        <p14:creationId xmlns:p14="http://schemas.microsoft.com/office/powerpoint/2010/main" val="3158252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a:extLst>
            <a:ext uri="{FF2B5EF4-FFF2-40B4-BE49-F238E27FC236}">
              <a16:creationId xmlns:a16="http://schemas.microsoft.com/office/drawing/2014/main" id="{B3EE6FE0-AF91-6B05-AE70-093318B89904}"/>
            </a:ext>
          </a:extLst>
        </p:cNvPr>
        <p:cNvGrpSpPr/>
        <p:nvPr/>
      </p:nvGrpSpPr>
      <p:grpSpPr>
        <a:xfrm>
          <a:off x="0" y="0"/>
          <a:ext cx="0" cy="0"/>
          <a:chOff x="0" y="0"/>
          <a:chExt cx="0" cy="0"/>
        </a:xfrm>
      </p:grpSpPr>
      <p:grpSp>
        <p:nvGrpSpPr>
          <p:cNvPr id="302" name="Google Shape;302;p37">
            <a:extLst>
              <a:ext uri="{FF2B5EF4-FFF2-40B4-BE49-F238E27FC236}">
                <a16:creationId xmlns:a16="http://schemas.microsoft.com/office/drawing/2014/main" id="{FE30FA7D-0F1E-03CF-1938-9613FB47EE44}"/>
              </a:ext>
            </a:extLst>
          </p:cNvPr>
          <p:cNvGrpSpPr/>
          <p:nvPr/>
        </p:nvGrpSpPr>
        <p:grpSpPr>
          <a:xfrm>
            <a:off x="7585655" y="1177902"/>
            <a:ext cx="2678900" cy="6297300"/>
            <a:chOff x="6234375" y="1268000"/>
            <a:chExt cx="2678900" cy="6297300"/>
          </a:xfrm>
        </p:grpSpPr>
        <p:sp>
          <p:nvSpPr>
            <p:cNvPr id="303" name="Google Shape;303;p37">
              <a:extLst>
                <a:ext uri="{FF2B5EF4-FFF2-40B4-BE49-F238E27FC236}">
                  <a16:creationId xmlns:a16="http://schemas.microsoft.com/office/drawing/2014/main" id="{0F6EEB2F-CEAC-4970-871C-A1771452AEA9}"/>
                </a:ext>
              </a:extLst>
            </p:cNvPr>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a:extLst>
                <a:ext uri="{FF2B5EF4-FFF2-40B4-BE49-F238E27FC236}">
                  <a16:creationId xmlns:a16="http://schemas.microsoft.com/office/drawing/2014/main" id="{78662B1C-63FA-20C2-C90D-746C78D95F62}"/>
                </a:ext>
              </a:extLst>
            </p:cNvPr>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a:extLst>
                <a:ext uri="{FF2B5EF4-FFF2-40B4-BE49-F238E27FC236}">
                  <a16:creationId xmlns:a16="http://schemas.microsoft.com/office/drawing/2014/main" id="{7C1A15E2-6DE0-6E23-D977-5143327A07A8}"/>
                </a:ext>
              </a:extLst>
            </p:cNvPr>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01D64794-CA0F-3E7B-6B90-1BF48C7003D2}"/>
              </a:ext>
            </a:extLst>
          </p:cNvPr>
          <p:cNvSpPr txBox="1">
            <a:spLocks noGrp="1"/>
          </p:cNvSpPr>
          <p:nvPr>
            <p:ph type="title"/>
          </p:nvPr>
        </p:nvSpPr>
        <p:spPr>
          <a:xfrm>
            <a:off x="475115" y="527720"/>
            <a:ext cx="51829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Large Language Models(LLMs) ?</a:t>
            </a:r>
            <a:endParaRPr sz="2800" dirty="0"/>
          </a:p>
        </p:txBody>
      </p:sp>
      <p:sp>
        <p:nvSpPr>
          <p:cNvPr id="11" name="TextBox 10">
            <a:extLst>
              <a:ext uri="{FF2B5EF4-FFF2-40B4-BE49-F238E27FC236}">
                <a16:creationId xmlns:a16="http://schemas.microsoft.com/office/drawing/2014/main" id="{CE9C24FC-C84D-B47C-9868-061863D1518A}"/>
              </a:ext>
            </a:extLst>
          </p:cNvPr>
          <p:cNvSpPr txBox="1"/>
          <p:nvPr/>
        </p:nvSpPr>
        <p:spPr>
          <a:xfrm>
            <a:off x="475115" y="1628140"/>
            <a:ext cx="6362565" cy="2462213"/>
          </a:xfrm>
          <a:custGeom>
            <a:avLst/>
            <a:gdLst>
              <a:gd name="connsiteX0" fmla="*/ 0 w 6535285"/>
              <a:gd name="connsiteY0" fmla="*/ 0 h 2246769"/>
              <a:gd name="connsiteX1" fmla="*/ 6535285 w 6535285"/>
              <a:gd name="connsiteY1" fmla="*/ 0 h 2246769"/>
              <a:gd name="connsiteX2" fmla="*/ 6535285 w 6535285"/>
              <a:gd name="connsiteY2" fmla="*/ 2246769 h 2246769"/>
              <a:gd name="connsiteX3" fmla="*/ 0 w 6535285"/>
              <a:gd name="connsiteY3" fmla="*/ 2246769 h 2246769"/>
              <a:gd name="connsiteX4" fmla="*/ 0 w 6535285"/>
              <a:gd name="connsiteY4" fmla="*/ 0 h 2246769"/>
              <a:gd name="connsiteX0" fmla="*/ 0 w 6535285"/>
              <a:gd name="connsiteY0" fmla="*/ 0 h 2246769"/>
              <a:gd name="connsiteX1" fmla="*/ 5915525 w 6535285"/>
              <a:gd name="connsiteY1" fmla="*/ 10160 h 2246769"/>
              <a:gd name="connsiteX2" fmla="*/ 6535285 w 6535285"/>
              <a:gd name="connsiteY2" fmla="*/ 2246769 h 2246769"/>
              <a:gd name="connsiteX3" fmla="*/ 0 w 6535285"/>
              <a:gd name="connsiteY3" fmla="*/ 2246769 h 2246769"/>
              <a:gd name="connsiteX4" fmla="*/ 0 w 6535285"/>
              <a:gd name="connsiteY4" fmla="*/ 0 h 2246769"/>
              <a:gd name="connsiteX0" fmla="*/ 0 w 6321925"/>
              <a:gd name="connsiteY0" fmla="*/ 0 h 2246769"/>
              <a:gd name="connsiteX1" fmla="*/ 591552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 name="connsiteX0" fmla="*/ 0 w 6321925"/>
              <a:gd name="connsiteY0" fmla="*/ 0 h 2246769"/>
              <a:gd name="connsiteX1" fmla="*/ 630160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 name="connsiteX0" fmla="*/ 0 w 6327375"/>
              <a:gd name="connsiteY0" fmla="*/ 0 h 2246769"/>
              <a:gd name="connsiteX1" fmla="*/ 6301605 w 6327375"/>
              <a:gd name="connsiteY1" fmla="*/ 10160 h 2246769"/>
              <a:gd name="connsiteX2" fmla="*/ 6321925 w 6327375"/>
              <a:gd name="connsiteY2" fmla="*/ 2246769 h 2246769"/>
              <a:gd name="connsiteX3" fmla="*/ 0 w 6327375"/>
              <a:gd name="connsiteY3" fmla="*/ 2246769 h 2246769"/>
              <a:gd name="connsiteX4" fmla="*/ 0 w 6327375"/>
              <a:gd name="connsiteY4" fmla="*/ 0 h 2246769"/>
              <a:gd name="connsiteX0" fmla="*/ 0 w 6321925"/>
              <a:gd name="connsiteY0" fmla="*/ 0 h 2246769"/>
              <a:gd name="connsiteX1" fmla="*/ 630160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1925" h="2246769">
                <a:moveTo>
                  <a:pt x="0" y="0"/>
                </a:moveTo>
                <a:lnTo>
                  <a:pt x="6301605" y="10160"/>
                </a:lnTo>
                <a:cubicBezTo>
                  <a:pt x="6328698" y="877616"/>
                  <a:pt x="6315152" y="1501233"/>
                  <a:pt x="6321925" y="2246769"/>
                </a:cubicBezTo>
                <a:lnTo>
                  <a:pt x="0" y="2246769"/>
                </a:lnTo>
                <a:lnTo>
                  <a:pt x="0" y="0"/>
                </a:lnTo>
                <a:close/>
              </a:path>
            </a:pathLst>
          </a:custGeom>
          <a:noFill/>
        </p:spPr>
        <p:txBody>
          <a:bodyPr wrap="square" numCol="2" rtlCol="0">
            <a:spAutoFit/>
          </a:bodyPr>
          <a:lstStyle/>
          <a:p>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Natural Language </a:t>
            </a:r>
            <a:b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br>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Understanding</a:t>
            </a:r>
            <a:b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br>
            <a:endPar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LLMs excel at interpreting and generating natural language, making them ideal for extracting insights from unstructured </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social media about traffic conditions</a:t>
            </a: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Multi-modal Data Infusion</a:t>
            </a: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They can seamlessly integrate </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text, sensor data, and spatial-</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Temporal information to generate</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Comprehensive predictive insights.</a:t>
            </a:r>
          </a:p>
          <a:p>
            <a:r>
              <a:rPr lang="en-US" dirty="0"/>
              <a:t>.</a:t>
            </a:r>
          </a:p>
          <a:p>
            <a:pPr algn="just">
              <a:lnSpc>
                <a:spcPct val="150000"/>
              </a:lnSpc>
              <a:spcBef>
                <a:spcPts val="900"/>
              </a:spcBef>
              <a:buClr>
                <a:schemeClr val="tx1">
                  <a:lumMod val="25000"/>
                  <a:lumOff val="75000"/>
                </a:schemeClr>
              </a:buClr>
            </a:pPr>
            <a:endParaRPr lang="en-IN"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2" name="TextBox 1">
            <a:extLst>
              <a:ext uri="{FF2B5EF4-FFF2-40B4-BE49-F238E27FC236}">
                <a16:creationId xmlns:a16="http://schemas.microsoft.com/office/drawing/2014/main" id="{2EDBED43-9163-096C-905F-229FAB945544}"/>
              </a:ext>
            </a:extLst>
          </p:cNvPr>
          <p:cNvSpPr txBox="1"/>
          <p:nvPr/>
        </p:nvSpPr>
        <p:spPr>
          <a:xfrm>
            <a:off x="480995" y="3508930"/>
            <a:ext cx="5783060" cy="738664"/>
          </a:xfrm>
          <a:prstGeom prst="rect">
            <a:avLst/>
          </a:prstGeom>
          <a:noFill/>
        </p:spPr>
        <p:txBody>
          <a:bodyPr wrap="square" rtlCol="0">
            <a:spAutoFit/>
          </a:bodyPr>
          <a:lstStyle/>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Recent studies demonstrate that LLMs provide interpretable and accurate traffic flow predictions, often surpassing traditional deep learning methods</a:t>
            </a:r>
            <a:r>
              <a:rPr lang="en-US" dirty="0"/>
              <a:t>.</a:t>
            </a:r>
          </a:p>
          <a:p>
            <a:endParaRPr lang="en-IN" dirty="0"/>
          </a:p>
        </p:txBody>
      </p:sp>
      <p:pic>
        <p:nvPicPr>
          <p:cNvPr id="4" name="Picture 3" descr="A brain with a light in the middle&#10;&#10;AI-generated content may be incorrect.">
            <a:extLst>
              <a:ext uri="{FF2B5EF4-FFF2-40B4-BE49-F238E27FC236}">
                <a16:creationId xmlns:a16="http://schemas.microsoft.com/office/drawing/2014/main" id="{D4C086C4-1983-0004-6FBB-43EA4231D783}"/>
              </a:ext>
            </a:extLst>
          </p:cNvPr>
          <p:cNvPicPr>
            <a:picLocks noChangeAspect="1"/>
          </p:cNvPicPr>
          <p:nvPr/>
        </p:nvPicPr>
        <p:blipFill>
          <a:blip r:embed="rId3"/>
          <a:stretch>
            <a:fillRect/>
          </a:stretch>
        </p:blipFill>
        <p:spPr>
          <a:xfrm>
            <a:off x="6264055" y="0"/>
            <a:ext cx="2879945" cy="5143500"/>
          </a:xfrm>
          <a:prstGeom prst="rect">
            <a:avLst/>
          </a:prstGeom>
        </p:spPr>
      </p:pic>
    </p:spTree>
    <p:extLst>
      <p:ext uri="{BB962C8B-B14F-4D97-AF65-F5344CB8AC3E}">
        <p14:creationId xmlns:p14="http://schemas.microsoft.com/office/powerpoint/2010/main" val="2787139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8" name="Google Shape;267;p35">
            <a:extLst>
              <a:ext uri="{FF2B5EF4-FFF2-40B4-BE49-F238E27FC236}">
                <a16:creationId xmlns:a16="http://schemas.microsoft.com/office/drawing/2014/main" id="{DA87E9D8-6210-0D50-8D1F-1CFD921DD0EB}"/>
              </a:ext>
            </a:extLst>
          </p:cNvPr>
          <p:cNvSpPr txBox="1">
            <a:spLocks noGrp="1"/>
          </p:cNvSpPr>
          <p:nvPr>
            <p:ph type="title"/>
          </p:nvPr>
        </p:nvSpPr>
        <p:spPr>
          <a:xfrm>
            <a:off x="720000" y="4374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800" dirty="0"/>
              <a:t>Problem Statement</a:t>
            </a:r>
            <a:endParaRPr sz="3800" dirty="0"/>
          </a:p>
        </p:txBody>
      </p:sp>
      <p:sp>
        <p:nvSpPr>
          <p:cNvPr id="9" name="TextBox 8">
            <a:extLst>
              <a:ext uri="{FF2B5EF4-FFF2-40B4-BE49-F238E27FC236}">
                <a16:creationId xmlns:a16="http://schemas.microsoft.com/office/drawing/2014/main" id="{89400F22-31BA-9B57-1911-2AADD06894D4}"/>
              </a:ext>
            </a:extLst>
          </p:cNvPr>
          <p:cNvSpPr txBox="1"/>
          <p:nvPr/>
        </p:nvSpPr>
        <p:spPr>
          <a:xfrm>
            <a:off x="720000" y="1275779"/>
            <a:ext cx="7609840" cy="2964914"/>
          </a:xfrm>
          <a:prstGeom prst="rect">
            <a:avLst/>
          </a:prstGeom>
          <a:noFill/>
        </p:spPr>
        <p:txBody>
          <a:bodyPr wrap="square" rtlCol="0">
            <a:spAutoFit/>
          </a:bodyPr>
          <a:lstStyle/>
          <a:p>
            <a:pPr algn="just">
              <a:lnSpc>
                <a:spcPct val="150000"/>
              </a:lnSpc>
              <a:spcAft>
                <a:spcPts val="800"/>
              </a:spcAft>
              <a:buClr>
                <a:schemeClr val="bg2">
                  <a:lumMod val="40000"/>
                  <a:lumOff val="60000"/>
                </a:schemeClr>
              </a:buClr>
            </a:pPr>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Urban traffic congestion causes significant delays, fuel wastage, and environmental harm. While existing monitoring systems such as sensors, GPS devices, and cameras provide structured traffic data, they are costly and often fail to capture sudden, localized incidents like accidents or road closures. On the other hand, social media platforms such as X (formerly Twitter) offer real-time, user-generated updates about traffic conditions, but this information is highly unstructured and noisy, making it difficult to extract useful insights. Large Language Models (LLMs) have the potential to process such data effectively, but their application in predictive traffic modeling, especially in medium-sized cities like Vellore, remains underexplored. This research addresses the challenge of developing an LLM-driven framework to analyze social media data for forecasting congestion and improving real-time traffic management.</a:t>
            </a:r>
            <a:endParaRPr lang="en-US" dirty="0">
              <a:solidFill>
                <a:schemeClr val="tx2">
                  <a:lumMod val="40000"/>
                  <a:lumOff val="60000"/>
                </a:schemeClr>
              </a:solidFill>
              <a:effectLst/>
              <a:latin typeface="Roboto Condensed" panose="02000000000000000000" pitchFamily="2" charset="0"/>
              <a:ea typeface="Roboto Condensed" panose="02000000000000000000" pitchFamily="2" charset="0"/>
              <a:cs typeface="Roboto Condensed"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8">
          <a:extLst>
            <a:ext uri="{FF2B5EF4-FFF2-40B4-BE49-F238E27FC236}">
              <a16:creationId xmlns:a16="http://schemas.microsoft.com/office/drawing/2014/main" id="{F335191B-A927-53D0-5EA6-304F070CA8F6}"/>
            </a:ext>
          </a:extLst>
        </p:cNvPr>
        <p:cNvGrpSpPr/>
        <p:nvPr/>
      </p:nvGrpSpPr>
      <p:grpSpPr>
        <a:xfrm>
          <a:off x="0" y="0"/>
          <a:ext cx="0" cy="0"/>
          <a:chOff x="0" y="0"/>
          <a:chExt cx="0" cy="0"/>
        </a:xfrm>
      </p:grpSpPr>
      <p:grpSp>
        <p:nvGrpSpPr>
          <p:cNvPr id="302" name="Google Shape;302;p37">
            <a:extLst>
              <a:ext uri="{FF2B5EF4-FFF2-40B4-BE49-F238E27FC236}">
                <a16:creationId xmlns:a16="http://schemas.microsoft.com/office/drawing/2014/main" id="{D889D45F-ED13-1A94-919D-DCB5640447B6}"/>
              </a:ext>
            </a:extLst>
          </p:cNvPr>
          <p:cNvGrpSpPr/>
          <p:nvPr/>
        </p:nvGrpSpPr>
        <p:grpSpPr>
          <a:xfrm>
            <a:off x="7585655" y="1177902"/>
            <a:ext cx="2678900" cy="6297300"/>
            <a:chOff x="6234375" y="1268000"/>
            <a:chExt cx="2678900" cy="6297300"/>
          </a:xfrm>
        </p:grpSpPr>
        <p:sp>
          <p:nvSpPr>
            <p:cNvPr id="303" name="Google Shape;303;p37">
              <a:extLst>
                <a:ext uri="{FF2B5EF4-FFF2-40B4-BE49-F238E27FC236}">
                  <a16:creationId xmlns:a16="http://schemas.microsoft.com/office/drawing/2014/main" id="{6AB6419D-84D9-56A5-4C0A-9052970BA632}"/>
                </a:ext>
              </a:extLst>
            </p:cNvPr>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a:extLst>
                <a:ext uri="{FF2B5EF4-FFF2-40B4-BE49-F238E27FC236}">
                  <a16:creationId xmlns:a16="http://schemas.microsoft.com/office/drawing/2014/main" id="{93155D03-DC2B-2765-DCE3-D4AE30B20B57}"/>
                </a:ext>
              </a:extLst>
            </p:cNvPr>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a:extLst>
                <a:ext uri="{FF2B5EF4-FFF2-40B4-BE49-F238E27FC236}">
                  <a16:creationId xmlns:a16="http://schemas.microsoft.com/office/drawing/2014/main" id="{09BB7BC8-F47D-C5CC-71FC-B909A45AE4CA}"/>
                </a:ext>
              </a:extLst>
            </p:cNvPr>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3066B9EE-8855-211B-3F74-36ED6F22F402}"/>
              </a:ext>
            </a:extLst>
          </p:cNvPr>
          <p:cNvSpPr txBox="1">
            <a:spLocks noGrp="1"/>
          </p:cNvSpPr>
          <p:nvPr>
            <p:ph type="title"/>
          </p:nvPr>
        </p:nvSpPr>
        <p:spPr>
          <a:xfrm>
            <a:off x="720000" y="50178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11" name="TextBox 10">
            <a:extLst>
              <a:ext uri="{FF2B5EF4-FFF2-40B4-BE49-F238E27FC236}">
                <a16:creationId xmlns:a16="http://schemas.microsoft.com/office/drawing/2014/main" id="{CFD8F430-7250-6963-7102-94D9F6841117}"/>
              </a:ext>
            </a:extLst>
          </p:cNvPr>
          <p:cNvSpPr txBox="1"/>
          <p:nvPr/>
        </p:nvSpPr>
        <p:spPr>
          <a:xfrm>
            <a:off x="717565" y="1407915"/>
            <a:ext cx="7609840" cy="2549416"/>
          </a:xfrm>
          <a:prstGeom prst="rect">
            <a:avLst/>
          </a:prstGeom>
          <a:noFill/>
        </p:spPr>
        <p:txBody>
          <a:bodyPr wrap="square" rtlCol="0">
            <a:spAutoFit/>
          </a:bodyPr>
          <a:lstStyle/>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Develop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LLM-based framework</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capable of extracting accurate and meaningful traffic insights from noisy, unstructured social media posts, addressing the limitations of traditional sensor-based systems.</a:t>
            </a:r>
          </a:p>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Design and implement a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predictive modeling approach</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that forecasts congestion levels, accidents, and delays in real time for medium-sized cities like Vellore, enabling proactive traffic management.</a:t>
            </a:r>
          </a:p>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Create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interactive visualization dashboard</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that delivers real-time alerts, heatmaps, and trend analysis, helping authorities and commuters make informed travel decisions.</a:t>
            </a:r>
          </a:p>
        </p:txBody>
      </p:sp>
    </p:spTree>
    <p:extLst>
      <p:ext uri="{BB962C8B-B14F-4D97-AF65-F5344CB8AC3E}">
        <p14:creationId xmlns:p14="http://schemas.microsoft.com/office/powerpoint/2010/main" val="16902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 name="Google Shape;267;p35">
            <a:extLst>
              <a:ext uri="{FF2B5EF4-FFF2-40B4-BE49-F238E27FC236}">
                <a16:creationId xmlns:a16="http://schemas.microsoft.com/office/drawing/2014/main" id="{DB4ADD76-BE52-7FA7-1776-F1CC67230E4D}"/>
              </a:ext>
            </a:extLst>
          </p:cNvPr>
          <p:cNvSpPr txBox="1">
            <a:spLocks noGrp="1"/>
          </p:cNvSpPr>
          <p:nvPr>
            <p:ph type="title"/>
          </p:nvPr>
        </p:nvSpPr>
        <p:spPr>
          <a:xfrm>
            <a:off x="931016" y="262354"/>
            <a:ext cx="7704000" cy="572700"/>
          </a:xfrm>
          <a:prstGeom prst="rect">
            <a:avLst/>
          </a:prstGeom>
        </p:spPr>
        <p:txBody>
          <a:bodyPr spcFirstLastPara="1" wrap="square" lIns="91425" tIns="91425" rIns="91425" bIns="91425" anchor="t" anchorCtr="0">
            <a:noAutofit/>
          </a:bodyPr>
          <a:lstStyle/>
          <a:p>
            <a:pPr lvl="0"/>
            <a:r>
              <a:rPr lang="en-US" sz="2800" dirty="0"/>
              <a:t>What’s Missing in Current Traffic Prediction?</a:t>
            </a:r>
            <a:endParaRPr sz="2800" dirty="0"/>
          </a:p>
        </p:txBody>
      </p:sp>
      <p:sp>
        <p:nvSpPr>
          <p:cNvPr id="5" name="TextBox 4">
            <a:extLst>
              <a:ext uri="{FF2B5EF4-FFF2-40B4-BE49-F238E27FC236}">
                <a16:creationId xmlns:a16="http://schemas.microsoft.com/office/drawing/2014/main" id="{0905BB95-5FF9-B82C-5C57-B024F5011CDE}"/>
              </a:ext>
            </a:extLst>
          </p:cNvPr>
          <p:cNvSpPr txBox="1"/>
          <p:nvPr/>
        </p:nvSpPr>
        <p:spPr>
          <a:xfrm>
            <a:off x="931016" y="1280367"/>
            <a:ext cx="7609840" cy="4062651"/>
          </a:xfrm>
          <a:prstGeom prst="rect">
            <a:avLst/>
          </a:prstGeom>
          <a:noFill/>
        </p:spPr>
        <p:txBody>
          <a:bodyPr wrap="square" rtlCol="0">
            <a:spAutoFit/>
          </a:bodyPr>
          <a:lstStyle/>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Existing traffic monitoring systems (sensors, GPS, cameras) are </a:t>
            </a:r>
            <a:r>
              <a:rPr lang="en-US" b="1" dirty="0">
                <a:latin typeface="Roboto Condensed" panose="02000000000000000000" pitchFamily="2" charset="0"/>
                <a:ea typeface="Roboto Condensed" panose="02000000000000000000" pitchFamily="2" charset="0"/>
                <a:cs typeface="Roboto Condensed" panose="02000000000000000000" pitchFamily="2" charset="0"/>
              </a:rPr>
              <a:t>costly</a:t>
            </a:r>
            <a:r>
              <a:rPr lang="en-US" dirty="0">
                <a:latin typeface="Roboto Condensed" panose="02000000000000000000" pitchFamily="2" charset="0"/>
                <a:ea typeface="Roboto Condensed" panose="02000000000000000000" pitchFamily="2" charset="0"/>
                <a:cs typeface="Roboto Condensed" panose="02000000000000000000" pitchFamily="2" charset="0"/>
              </a:rPr>
              <a:t> and often fail to capture </a:t>
            </a:r>
            <a:r>
              <a:rPr lang="en-US" b="1" dirty="0">
                <a:latin typeface="Roboto Condensed" panose="02000000000000000000" pitchFamily="2" charset="0"/>
                <a:ea typeface="Roboto Condensed" panose="02000000000000000000" pitchFamily="2" charset="0"/>
                <a:cs typeface="Roboto Condensed" panose="02000000000000000000" pitchFamily="2" charset="0"/>
              </a:rPr>
              <a:t>sudden, localized events</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Social media provides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crowd-sourced traffic updates</a:t>
            </a:r>
            <a:r>
              <a:rPr lang="en-US" dirty="0">
                <a:latin typeface="Roboto Condensed" panose="02000000000000000000" pitchFamily="2" charset="0"/>
                <a:ea typeface="Roboto Condensed" panose="02000000000000000000" pitchFamily="2" charset="0"/>
                <a:cs typeface="Roboto Condensed" panose="02000000000000000000" pitchFamily="2" charset="0"/>
              </a:rPr>
              <a:t>, but the data is </a:t>
            </a:r>
            <a:r>
              <a:rPr lang="en-US" b="1" dirty="0">
                <a:latin typeface="Roboto Condensed" panose="02000000000000000000" pitchFamily="2" charset="0"/>
                <a:ea typeface="Roboto Condensed" panose="02000000000000000000" pitchFamily="2" charset="0"/>
                <a:cs typeface="Roboto Condensed" panose="02000000000000000000" pitchFamily="2" charset="0"/>
              </a:rPr>
              <a:t>unstructured, noisy, and context-dependent</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Current research in traffic prediction focuses heavily on </a:t>
            </a:r>
            <a:r>
              <a:rPr lang="en-US" b="1" dirty="0">
                <a:latin typeface="Roboto Condensed" panose="02000000000000000000" pitchFamily="2" charset="0"/>
                <a:ea typeface="Roboto Condensed" panose="02000000000000000000" pitchFamily="2" charset="0"/>
                <a:cs typeface="Roboto Condensed" panose="02000000000000000000" pitchFamily="2" charset="0"/>
              </a:rPr>
              <a:t>structured datasets</a:t>
            </a:r>
            <a:r>
              <a:rPr lang="en-US" dirty="0">
                <a:latin typeface="Roboto Condensed" panose="02000000000000000000" pitchFamily="2" charset="0"/>
                <a:ea typeface="Roboto Condensed" panose="02000000000000000000" pitchFamily="2" charset="0"/>
                <a:cs typeface="Roboto Condensed" panose="02000000000000000000" pitchFamily="2" charset="0"/>
              </a:rPr>
              <a:t> and </a:t>
            </a:r>
            <a:r>
              <a:rPr lang="en-US" b="1" dirty="0">
                <a:latin typeface="Roboto Condensed" panose="02000000000000000000" pitchFamily="2" charset="0"/>
                <a:ea typeface="Roboto Condensed" panose="02000000000000000000" pitchFamily="2" charset="0"/>
                <a:cs typeface="Roboto Condensed" panose="02000000000000000000" pitchFamily="2" charset="0"/>
              </a:rPr>
              <a:t>graph/deep learning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a:t>
            </a:r>
            <a:r>
              <a:rPr lang="en-US" b="1" dirty="0">
                <a:latin typeface="Roboto Condensed" panose="02000000000000000000" pitchFamily="2" charset="0"/>
                <a:ea typeface="Roboto Condensed" panose="02000000000000000000" pitchFamily="2" charset="0"/>
                <a:cs typeface="Roboto Condensed" panose="02000000000000000000" pitchFamily="2" charset="0"/>
              </a:rPr>
              <a:t>limited use of LLMs</a:t>
            </a:r>
            <a:r>
              <a:rPr lang="en-US" dirty="0">
                <a:latin typeface="Roboto Condensed" panose="02000000000000000000" pitchFamily="2" charset="0"/>
                <a:ea typeface="Roboto Condensed" panose="02000000000000000000" pitchFamily="2" charset="0"/>
                <a:cs typeface="Roboto Condensed" panose="02000000000000000000" pitchFamily="2" charset="0"/>
              </a:rPr>
              <a:t> for unstructured text.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Most studies are concentrated on </a:t>
            </a:r>
            <a:r>
              <a:rPr lang="en-US" b="1" dirty="0">
                <a:latin typeface="Roboto Condensed" panose="02000000000000000000" pitchFamily="2" charset="0"/>
                <a:ea typeface="Roboto Condensed" panose="02000000000000000000" pitchFamily="2" charset="0"/>
                <a:cs typeface="Roboto Condensed" panose="02000000000000000000" pitchFamily="2" charset="0"/>
              </a:rPr>
              <a:t>large metropolitan cities</a:t>
            </a:r>
            <a:r>
              <a:rPr lang="en-US" dirty="0">
                <a:latin typeface="Roboto Condensed" panose="02000000000000000000" pitchFamily="2" charset="0"/>
                <a:ea typeface="Roboto Condensed" panose="02000000000000000000" pitchFamily="2" charset="0"/>
                <a:cs typeface="Roboto Condensed" panose="02000000000000000000" pitchFamily="2" charset="0"/>
              </a:rPr>
              <a:t>, leaving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medium-sized cities like Vellore underexplored</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There is a lack of integrated frameworks that combine </a:t>
            </a:r>
            <a:r>
              <a:rPr lang="en-US" b="1" dirty="0">
                <a:latin typeface="Roboto Condensed" panose="02000000000000000000" pitchFamily="2" charset="0"/>
                <a:ea typeface="Roboto Condensed" panose="02000000000000000000" pitchFamily="2" charset="0"/>
                <a:cs typeface="Roboto Condensed" panose="02000000000000000000" pitchFamily="2" charset="0"/>
              </a:rPr>
              <a:t>LLM-based text analysis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a:t>
            </a:r>
            <a:r>
              <a:rPr lang="en-US" b="1" dirty="0">
                <a:latin typeface="Roboto Condensed" panose="02000000000000000000" pitchFamily="2" charset="0"/>
                <a:ea typeface="Roboto Condensed" panose="02000000000000000000" pitchFamily="2" charset="0"/>
                <a:cs typeface="Roboto Condensed" panose="02000000000000000000" pitchFamily="2" charset="0"/>
              </a:rPr>
              <a:t>predictive modeling</a:t>
            </a:r>
            <a:r>
              <a:rPr lang="en-US" dirty="0">
                <a:latin typeface="Roboto Condensed" panose="02000000000000000000" pitchFamily="2" charset="0"/>
                <a:ea typeface="Roboto Condensed" panose="02000000000000000000" pitchFamily="2" charset="0"/>
                <a:cs typeface="Roboto Condensed" panose="02000000000000000000" pitchFamily="2" charset="0"/>
              </a:rPr>
              <a:t> for real-time traffic flow optimization.</a:t>
            </a:r>
            <a:br>
              <a:rPr lang="en-IN" sz="1600" dirty="0">
                <a:effectLst/>
                <a:latin typeface="Roboto Condensed" panose="020B0604020202020204" charset="0"/>
                <a:ea typeface="Roboto Condensed" panose="020B0604020202020204" charset="0"/>
                <a:cs typeface="Times New Roman" panose="02020603050405020304" pitchFamily="18" charset="0"/>
              </a:rPr>
            </a:br>
            <a:endParaRPr lang="en-IN" sz="1600" dirty="0">
              <a:effectLst/>
              <a:latin typeface="Roboto Condensed" panose="020B0604020202020204" charset="0"/>
              <a:ea typeface="Roboto Condensed" panose="020B060402020202020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1">
          <a:extLst>
            <a:ext uri="{FF2B5EF4-FFF2-40B4-BE49-F238E27FC236}">
              <a16:creationId xmlns:a16="http://schemas.microsoft.com/office/drawing/2014/main" id="{5ACB7500-881A-FA9B-A5A7-54A61A29C317}"/>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77D3337-46FC-EC22-68DF-AC807456658B}"/>
              </a:ext>
            </a:extLst>
          </p:cNvPr>
          <p:cNvSpPr txBox="1">
            <a:spLocks noGrp="1"/>
          </p:cNvSpPr>
          <p:nvPr>
            <p:ph type="title"/>
          </p:nvPr>
        </p:nvSpPr>
        <p:spPr>
          <a:xfrm>
            <a:off x="884123"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Scope of Project</a:t>
            </a:r>
            <a:endParaRPr sz="2800" dirty="0"/>
          </a:p>
        </p:txBody>
      </p:sp>
      <p:sp>
        <p:nvSpPr>
          <p:cNvPr id="5" name="TextBox 4">
            <a:extLst>
              <a:ext uri="{FF2B5EF4-FFF2-40B4-BE49-F238E27FC236}">
                <a16:creationId xmlns:a16="http://schemas.microsoft.com/office/drawing/2014/main" id="{DD879878-DC45-12FD-8E4B-5AE54F619C9E}"/>
              </a:ext>
            </a:extLst>
          </p:cNvPr>
          <p:cNvSpPr txBox="1"/>
          <p:nvPr/>
        </p:nvSpPr>
        <p:spPr>
          <a:xfrm>
            <a:off x="884123" y="999013"/>
            <a:ext cx="7609840" cy="4021614"/>
          </a:xfrm>
          <a:prstGeom prst="rect">
            <a:avLst/>
          </a:prstGeom>
          <a:noFill/>
        </p:spPr>
        <p:txBody>
          <a:bodyPr wrap="square" rtlCol="0">
            <a:spAutoFit/>
          </a:bodyPr>
          <a:lstStyle/>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Focuses on predicting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flow in Vellore</a:t>
            </a:r>
            <a:r>
              <a:rPr lang="en-US" dirty="0">
                <a:latin typeface="Roboto Condensed" panose="02000000000000000000" pitchFamily="2" charset="0"/>
                <a:ea typeface="Roboto Condensed" panose="02000000000000000000" pitchFamily="2" charset="0"/>
                <a:cs typeface="Roboto Condensed" panose="02000000000000000000" pitchFamily="2" charset="0"/>
              </a:rPr>
              <a:t> using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social media data</a:t>
            </a:r>
            <a:r>
              <a:rPr lang="en-US" dirty="0">
                <a:latin typeface="Roboto Condensed" panose="02000000000000000000" pitchFamily="2" charset="0"/>
                <a:ea typeface="Roboto Condensed" panose="02000000000000000000" pitchFamily="2" charset="0"/>
                <a:cs typeface="Roboto Condensed" panose="02000000000000000000" pitchFamily="2" charset="0"/>
              </a:rPr>
              <a:t> (tweets from X/Twitter).</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Considers only </a:t>
            </a:r>
            <a:r>
              <a:rPr lang="en-US" b="1" dirty="0">
                <a:latin typeface="Roboto Condensed" panose="02000000000000000000" pitchFamily="2" charset="0"/>
                <a:ea typeface="Roboto Condensed" panose="02000000000000000000" pitchFamily="2" charset="0"/>
                <a:cs typeface="Roboto Condensed" panose="02000000000000000000" pitchFamily="2" charset="0"/>
              </a:rPr>
              <a:t>English-language posts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geotagging or </a:t>
            </a:r>
            <a:r>
              <a:rPr lang="en-US" b="1" dirty="0">
                <a:latin typeface="Roboto Condensed" panose="02000000000000000000" pitchFamily="2" charset="0"/>
                <a:ea typeface="Roboto Condensed" panose="02000000000000000000" pitchFamily="2" charset="0"/>
                <a:cs typeface="Roboto Condensed" panose="02000000000000000000" pitchFamily="2" charset="0"/>
              </a:rPr>
              <a:t>text-based location inference</a:t>
            </a:r>
            <a:r>
              <a:rPr lang="en-US" dirty="0">
                <a:latin typeface="Roboto Condensed" panose="02000000000000000000" pitchFamily="2" charset="0"/>
                <a:ea typeface="Roboto Condensed" panose="02000000000000000000" pitchFamily="2" charset="0"/>
                <a:cs typeface="Roboto Condensed" panose="02000000000000000000" pitchFamily="2" charset="0"/>
              </a:rPr>
              <a:t> to filter relevant traffic events.</a:t>
            </a:r>
          </a:p>
          <a:p>
            <a:pPr marL="285750" indent="-285750">
              <a:lnSpc>
                <a:spcPct val="150000"/>
              </a:lnSpc>
              <a:spcAft>
                <a:spcPts val="800"/>
              </a:spcAft>
              <a:buFont typeface="Wingdings" panose="05000000000000000000" pitchFamily="2" charset="2"/>
              <a:buChar char="q"/>
            </a:pPr>
            <a:r>
              <a:rPr lang="en-IN" dirty="0">
                <a:latin typeface="Roboto Condensed" panose="02000000000000000000" pitchFamily="2" charset="0"/>
                <a:ea typeface="Roboto Condensed" panose="02000000000000000000" pitchFamily="2" charset="0"/>
                <a:cs typeface="Roboto Condensed" panose="02000000000000000000" pitchFamily="2" charset="0"/>
              </a:rPr>
              <a:t>Covers </a:t>
            </a:r>
            <a:r>
              <a:rPr lang="en-IN" b="1" dirty="0">
                <a:latin typeface="Roboto Condensed" panose="02000000000000000000" pitchFamily="2" charset="0"/>
                <a:ea typeface="Roboto Condensed" panose="02000000000000000000" pitchFamily="2" charset="0"/>
                <a:cs typeface="Roboto Condensed" panose="02000000000000000000" pitchFamily="2" charset="0"/>
              </a:rPr>
              <a:t>data preprocessing</a:t>
            </a:r>
            <a:r>
              <a:rPr lang="en-IN" dirty="0">
                <a:latin typeface="Roboto Condensed" panose="02000000000000000000" pitchFamily="2" charset="0"/>
                <a:ea typeface="Roboto Condensed" panose="02000000000000000000" pitchFamily="2" charset="0"/>
                <a:cs typeface="Roboto Condensed" panose="02000000000000000000" pitchFamily="2" charset="0"/>
              </a:rPr>
              <a:t>, </a:t>
            </a:r>
            <a:r>
              <a:rPr lang="en-IN" b="1" dirty="0">
                <a:latin typeface="Roboto Condensed" panose="02000000000000000000" pitchFamily="2" charset="0"/>
                <a:ea typeface="Roboto Condensed" panose="02000000000000000000" pitchFamily="2" charset="0"/>
                <a:cs typeface="Roboto Condensed" panose="02000000000000000000" pitchFamily="2" charset="0"/>
              </a:rPr>
              <a:t>semantic embedding generation</a:t>
            </a:r>
            <a:r>
              <a:rPr lang="en-IN" dirty="0">
                <a:latin typeface="Roboto Condensed" panose="02000000000000000000" pitchFamily="2" charset="0"/>
                <a:ea typeface="Roboto Condensed" panose="02000000000000000000" pitchFamily="2" charset="0"/>
                <a:cs typeface="Roboto Condensed" panose="02000000000000000000" pitchFamily="2" charset="0"/>
              </a:rPr>
              <a:t> (using lightweight LLMs like BERT/</a:t>
            </a:r>
            <a:r>
              <a:rPr lang="en-IN"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IN" dirty="0">
                <a:latin typeface="Roboto Condensed" panose="02000000000000000000" pitchFamily="2" charset="0"/>
                <a:ea typeface="Roboto Condensed" panose="02000000000000000000" pitchFamily="2" charset="0"/>
                <a:cs typeface="Roboto Condensed" panose="02000000000000000000" pitchFamily="2" charset="0"/>
              </a:rPr>
              <a:t>), and </a:t>
            </a:r>
            <a:r>
              <a:rPr lang="en-IN" b="1" dirty="0">
                <a:latin typeface="Roboto Condensed" panose="02000000000000000000" pitchFamily="2" charset="0"/>
                <a:ea typeface="Roboto Condensed" panose="02000000000000000000" pitchFamily="2" charset="0"/>
                <a:cs typeface="Roboto Condensed" panose="02000000000000000000" pitchFamily="2" charset="0"/>
              </a:rPr>
              <a:t>predictive </a:t>
            </a:r>
            <a:r>
              <a:rPr lang="en-IN" b="1" dirty="0" err="1">
                <a:latin typeface="Roboto Condensed" panose="02000000000000000000" pitchFamily="2" charset="0"/>
                <a:ea typeface="Roboto Condensed" panose="02000000000000000000" pitchFamily="2" charset="0"/>
                <a:cs typeface="Roboto Condensed" panose="02000000000000000000" pitchFamily="2" charset="0"/>
              </a:rPr>
              <a:t>modeling</a:t>
            </a:r>
            <a:r>
              <a:rPr lang="en-IN" dirty="0">
                <a:latin typeface="Roboto Condensed" panose="02000000000000000000" pitchFamily="2" charset="0"/>
                <a:ea typeface="Roboto Condensed" panose="02000000000000000000" pitchFamily="2" charset="0"/>
                <a:cs typeface="Roboto Condensed" panose="02000000000000000000" pitchFamily="2" charset="0"/>
              </a:rPr>
              <a:t> with ML/DL techniques (e.g., LSTM,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IN"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Results will be presented through a </a:t>
            </a:r>
            <a:r>
              <a:rPr lang="en-US" b="1" dirty="0">
                <a:latin typeface="Roboto Condensed" panose="02000000000000000000" pitchFamily="2" charset="0"/>
                <a:ea typeface="Roboto Condensed" panose="02000000000000000000" pitchFamily="2" charset="0"/>
                <a:cs typeface="Roboto Condensed" panose="02000000000000000000" pitchFamily="2" charset="0"/>
              </a:rPr>
              <a:t>dashboard interface</a:t>
            </a:r>
            <a:r>
              <a:rPr lang="en-US" dirty="0">
                <a:latin typeface="Roboto Condensed" panose="02000000000000000000" pitchFamily="2" charset="0"/>
                <a:ea typeface="Roboto Condensed" panose="02000000000000000000" pitchFamily="2" charset="0"/>
                <a:cs typeface="Roboto Condensed" panose="02000000000000000000" pitchFamily="2" charset="0"/>
              </a:rPr>
              <a:t> showing congestion levels (optional : heatmaps and alerts).</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Once validated in Vellore, the framework can be </a:t>
            </a:r>
            <a:r>
              <a:rPr lang="en-US" b="1" dirty="0">
                <a:latin typeface="Roboto Condensed" panose="02000000000000000000" pitchFamily="2" charset="0"/>
                <a:ea typeface="Roboto Condensed" panose="02000000000000000000" pitchFamily="2" charset="0"/>
                <a:cs typeface="Roboto Condensed" panose="02000000000000000000" pitchFamily="2" charset="0"/>
              </a:rPr>
              <a:t>extended to other medium-sized South Indian cities</a:t>
            </a:r>
            <a:r>
              <a:rPr lang="en-US" dirty="0">
                <a:latin typeface="Roboto Condensed" panose="02000000000000000000" pitchFamily="2" charset="0"/>
                <a:ea typeface="Roboto Condensed" panose="02000000000000000000" pitchFamily="2" charset="0"/>
                <a:cs typeface="Roboto Condensed" panose="02000000000000000000" pitchFamily="2" charset="0"/>
              </a:rPr>
              <a:t> such as </a:t>
            </a:r>
            <a:r>
              <a:rPr lang="en-US" b="1" dirty="0">
                <a:latin typeface="Roboto Condensed" panose="02000000000000000000" pitchFamily="2" charset="0"/>
                <a:ea typeface="Roboto Condensed" panose="02000000000000000000" pitchFamily="2" charset="0"/>
                <a:cs typeface="Roboto Condensed" panose="02000000000000000000" pitchFamily="2" charset="0"/>
              </a:rPr>
              <a:t>Mysuru, Trichy, Tirupati, Warangal</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etc</a:t>
            </a:r>
            <a:r>
              <a:rPr lang="en-US" dirty="0">
                <a:latin typeface="Roboto Condensed" panose="02000000000000000000" pitchFamily="2" charset="0"/>
                <a:ea typeface="Roboto Condensed" panose="02000000000000000000" pitchFamily="2" charset="0"/>
                <a:cs typeface="Roboto Condensed" panose="02000000000000000000" pitchFamily="2" charset="0"/>
              </a:rPr>
              <a:t> making it a scalable traffic management solution.</a:t>
            </a:r>
            <a:br>
              <a:rPr lang="en-IN" dirty="0">
                <a:effectLst/>
                <a:latin typeface="Roboto Condensed" panose="02000000000000000000" pitchFamily="2" charset="0"/>
                <a:ea typeface="Roboto Condensed" panose="02000000000000000000" pitchFamily="2" charset="0"/>
                <a:cs typeface="Roboto Condensed" panose="02000000000000000000" pitchFamily="2" charset="0"/>
              </a:rPr>
            </a:br>
            <a:endParaRPr lang="en-IN" dirty="0">
              <a:effectLst/>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594818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513">
          <a:extLst>
            <a:ext uri="{FF2B5EF4-FFF2-40B4-BE49-F238E27FC236}">
              <a16:creationId xmlns:a16="http://schemas.microsoft.com/office/drawing/2014/main" id="{9BDD6FCD-DD3E-8CDA-3370-9A3D24CD1923}"/>
            </a:ext>
          </a:extLst>
        </p:cNvPr>
        <p:cNvGrpSpPr/>
        <p:nvPr/>
      </p:nvGrpSpPr>
      <p:grpSpPr>
        <a:xfrm>
          <a:off x="0" y="0"/>
          <a:ext cx="0" cy="0"/>
          <a:chOff x="0" y="0"/>
          <a:chExt cx="0" cy="0"/>
        </a:xfrm>
      </p:grpSpPr>
      <p:sp>
        <p:nvSpPr>
          <p:cNvPr id="514" name="Google Shape;514;p53">
            <a:extLst>
              <a:ext uri="{FF2B5EF4-FFF2-40B4-BE49-F238E27FC236}">
                <a16:creationId xmlns:a16="http://schemas.microsoft.com/office/drawing/2014/main" id="{94011636-85A0-4143-2915-570C1CCAB499}"/>
              </a:ext>
            </a:extLst>
          </p:cNvPr>
          <p:cNvSpPr txBox="1">
            <a:spLocks noGrp="1"/>
          </p:cNvSpPr>
          <p:nvPr>
            <p:ph type="title"/>
          </p:nvPr>
        </p:nvSpPr>
        <p:spPr>
          <a:xfrm>
            <a:off x="636180" y="18594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Proposed System Overview</a:t>
            </a:r>
            <a:endParaRPr dirty="0"/>
          </a:p>
        </p:txBody>
      </p:sp>
      <p:sp>
        <p:nvSpPr>
          <p:cNvPr id="2" name="TextBox 1">
            <a:extLst>
              <a:ext uri="{FF2B5EF4-FFF2-40B4-BE49-F238E27FC236}">
                <a16:creationId xmlns:a16="http://schemas.microsoft.com/office/drawing/2014/main" id="{CB1775BA-A318-832F-6825-2794F793E2F8}"/>
              </a:ext>
            </a:extLst>
          </p:cNvPr>
          <p:cNvSpPr txBox="1"/>
          <p:nvPr/>
        </p:nvSpPr>
        <p:spPr>
          <a:xfrm>
            <a:off x="792480" y="1112520"/>
            <a:ext cx="7909560" cy="328808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 system leverages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social media data</a:t>
            </a:r>
            <a:r>
              <a:rPr lang="en-US" dirty="0">
                <a:latin typeface="Roboto Condensed" panose="02000000000000000000" pitchFamily="2" charset="0"/>
                <a:ea typeface="Roboto Condensed" panose="02000000000000000000" pitchFamily="2" charset="0"/>
                <a:cs typeface="Roboto Condensed" panose="02000000000000000000" pitchFamily="2" charset="0"/>
              </a:rPr>
              <a:t> (tweets) to predict traffic flow and congestion levels.</a:t>
            </a:r>
          </a:p>
          <a:p>
            <a:pPr marL="285750" indent="-285750">
              <a:lnSpc>
                <a:spcPct val="150000"/>
              </a:lnSpc>
              <a:buFont typeface="Arial" panose="020B0604020202020204" pitchFamily="34" charset="0"/>
              <a:buChar char="•"/>
            </a:pPr>
            <a:r>
              <a:rPr lang="en-IN" dirty="0">
                <a:latin typeface="Roboto Condensed" panose="02000000000000000000" pitchFamily="2" charset="0"/>
                <a:ea typeface="Roboto Condensed" panose="02000000000000000000" pitchFamily="2" charset="0"/>
                <a:cs typeface="Roboto Condensed" panose="02000000000000000000" pitchFamily="2" charset="0"/>
              </a:rPr>
              <a:t>A </a:t>
            </a:r>
            <a:r>
              <a:rPr lang="en-IN" b="1" dirty="0">
                <a:latin typeface="Roboto Condensed" panose="02000000000000000000" pitchFamily="2" charset="0"/>
                <a:ea typeface="Roboto Condensed" panose="02000000000000000000" pitchFamily="2" charset="0"/>
                <a:cs typeface="Roboto Condensed" panose="02000000000000000000" pitchFamily="2" charset="0"/>
              </a:rPr>
              <a:t>modular pipeline</a:t>
            </a:r>
            <a:r>
              <a:rPr lang="en-IN" dirty="0">
                <a:latin typeface="Roboto Condensed" panose="02000000000000000000" pitchFamily="2" charset="0"/>
                <a:ea typeface="Roboto Condensed" panose="02000000000000000000" pitchFamily="2" charset="0"/>
                <a:cs typeface="Roboto Condensed" panose="02000000000000000000" pitchFamily="2" charset="0"/>
              </a:rPr>
              <a:t> processes raw tweets: data collection → preprocessing → embedding generation → predictive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modeling</a:t>
            </a:r>
            <a:r>
              <a:rPr lang="en-IN" dirty="0">
                <a:latin typeface="Roboto Condensed" panose="02000000000000000000" pitchFamily="2" charset="0"/>
                <a:ea typeface="Roboto Condensed" panose="02000000000000000000" pitchFamily="2" charset="0"/>
                <a:cs typeface="Roboto Condensed" panose="02000000000000000000" pitchFamily="2" charset="0"/>
              </a:rPr>
              <a:t> → visualization.</a:t>
            </a:r>
          </a:p>
          <a:p>
            <a:pPr marL="285750" indent="-285750">
              <a:lnSpc>
                <a:spcPct val="150000"/>
              </a:lnSpc>
              <a:buFont typeface="Arial" panose="020B0604020202020204" pitchFamily="34" charset="0"/>
              <a:buChar char="•"/>
            </a:pPr>
            <a:r>
              <a:rPr lang="en-US" b="1" dirty="0">
                <a:latin typeface="Roboto Condensed" panose="02000000000000000000" pitchFamily="2" charset="0"/>
                <a:ea typeface="Roboto Condensed" panose="02000000000000000000" pitchFamily="2" charset="0"/>
                <a:cs typeface="Roboto Condensed" panose="02000000000000000000" pitchFamily="2" charset="0"/>
              </a:rPr>
              <a:t>Lightweight LLMs</a:t>
            </a:r>
            <a:r>
              <a:rPr lang="en-US" dirty="0">
                <a:latin typeface="Roboto Condensed" panose="02000000000000000000" pitchFamily="2" charset="0"/>
                <a:ea typeface="Roboto Condensed" panose="02000000000000000000" pitchFamily="2" charset="0"/>
                <a:cs typeface="Roboto Condensed" panose="02000000000000000000" pitchFamily="2" charset="0"/>
              </a:rPr>
              <a:t> (e.g.,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MiniLLM</a:t>
            </a:r>
            <a:r>
              <a:rPr lang="en-US" dirty="0">
                <a:latin typeface="Roboto Condensed" panose="02000000000000000000" pitchFamily="2" charset="0"/>
                <a:ea typeface="Roboto Condensed" panose="02000000000000000000" pitchFamily="2" charset="0"/>
                <a:cs typeface="Roboto Condensed" panose="02000000000000000000" pitchFamily="2" charset="0"/>
              </a:rPr>
              <a:t>) convert unstructured text into semantic embeddings enriched with timestamp and location.</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These embeddings are fed into </a:t>
            </a:r>
            <a:r>
              <a:rPr lang="en-US" b="1" dirty="0">
                <a:latin typeface="Roboto Condensed" panose="02000000000000000000" pitchFamily="2" charset="0"/>
                <a:ea typeface="Roboto Condensed" panose="02000000000000000000" pitchFamily="2" charset="0"/>
                <a:cs typeface="Roboto Condensed" panose="02000000000000000000" pitchFamily="2" charset="0"/>
              </a:rPr>
              <a:t>ML/DL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e.g.,Random</a:t>
            </a:r>
            <a:r>
              <a:rPr lang="en-US" dirty="0">
                <a:latin typeface="Roboto Condensed" panose="02000000000000000000" pitchFamily="2" charset="0"/>
                <a:ea typeface="Roboto Condensed" panose="02000000000000000000" pitchFamily="2" charset="0"/>
                <a:cs typeface="Roboto Condensed" panose="02000000000000000000" pitchFamily="2" charset="0"/>
              </a:rPr>
              <a:t> Forest,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dirty="0">
                <a:latin typeface="Roboto Condensed" panose="02000000000000000000" pitchFamily="2" charset="0"/>
                <a:ea typeface="Roboto Condensed" panose="02000000000000000000" pitchFamily="2" charset="0"/>
                <a:cs typeface="Roboto Condensed" panose="02000000000000000000" pitchFamily="2" charset="0"/>
              </a:rPr>
              <a:t>, LSTM) to forecast congestion, delay categories, or incident likelihood.</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 final outputs are presented through a </a:t>
            </a:r>
            <a:r>
              <a:rPr lang="en-US" b="1" dirty="0">
                <a:latin typeface="Roboto Condensed" panose="02000000000000000000" pitchFamily="2" charset="0"/>
                <a:ea typeface="Roboto Condensed" panose="02000000000000000000" pitchFamily="2" charset="0"/>
                <a:cs typeface="Roboto Condensed" panose="02000000000000000000" pitchFamily="2" charset="0"/>
              </a:rPr>
              <a:t>dashboard</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real-time alerts, traffic heatmaps, and trends for easy interpretation by commuters or authorities.</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Designed to be </a:t>
            </a:r>
            <a:r>
              <a:rPr lang="en-US" b="1" dirty="0">
                <a:latin typeface="Roboto Condensed" panose="02000000000000000000" pitchFamily="2" charset="0"/>
                <a:ea typeface="Roboto Condensed" panose="02000000000000000000" pitchFamily="2" charset="0"/>
                <a:cs typeface="Roboto Condensed" panose="02000000000000000000" pitchFamily="2" charset="0"/>
              </a:rPr>
              <a:t>scalable</a:t>
            </a:r>
            <a:r>
              <a:rPr lang="en-US" dirty="0">
                <a:latin typeface="Roboto Condensed" panose="02000000000000000000" pitchFamily="2" charset="0"/>
                <a:ea typeface="Roboto Condensed" panose="02000000000000000000" pitchFamily="2" charset="0"/>
                <a:cs typeface="Roboto Condensed" panose="02000000000000000000" pitchFamily="2" charset="0"/>
              </a:rPr>
              <a:t>, initially for </a:t>
            </a:r>
            <a:r>
              <a:rPr lang="en-US" b="1" dirty="0">
                <a:latin typeface="Roboto Condensed" panose="02000000000000000000" pitchFamily="2" charset="0"/>
                <a:ea typeface="Roboto Condensed" panose="02000000000000000000" pitchFamily="2" charset="0"/>
                <a:cs typeface="Roboto Condensed" panose="02000000000000000000" pitchFamily="2" charset="0"/>
              </a:rPr>
              <a:t>Vellore</a:t>
            </a:r>
            <a:r>
              <a:rPr lang="en-US" dirty="0">
                <a:latin typeface="Roboto Condensed" panose="02000000000000000000" pitchFamily="2" charset="0"/>
                <a:ea typeface="Roboto Condensed" panose="02000000000000000000" pitchFamily="2" charset="0"/>
                <a:cs typeface="Roboto Condensed" panose="02000000000000000000" pitchFamily="2" charset="0"/>
              </a:rPr>
              <a:t> and extendable to other medium-sized South Indian cities.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604017678"/>
      </p:ext>
    </p:extLst>
  </p:cSld>
  <p:clrMapOvr>
    <a:masterClrMapping/>
  </p:clrMapOvr>
</p:sld>
</file>

<file path=ppt/theme/theme1.xml><?xml version="1.0" encoding="utf-8"?>
<a:theme xmlns:a="http://schemas.openxmlformats.org/drawingml/2006/main" name="Cellular Respiration and its Impact on Health Research Thesis Defense by Slidesgo">
  <a:themeElements>
    <a:clrScheme name="Simple Light">
      <a:dk1>
        <a:srgbClr val="0B3550"/>
      </a:dk1>
      <a:lt1>
        <a:srgbClr val="F6F6F6"/>
      </a:lt1>
      <a:dk2>
        <a:srgbClr val="0584A4"/>
      </a:dk2>
      <a:lt2>
        <a:srgbClr val="74CEC4"/>
      </a:lt2>
      <a:accent1>
        <a:srgbClr val="F2557A"/>
      </a:accent1>
      <a:accent2>
        <a:srgbClr val="FFFFFF"/>
      </a:accent2>
      <a:accent3>
        <a:srgbClr val="FFFFFF"/>
      </a:accent3>
      <a:accent4>
        <a:srgbClr val="FFFFFF"/>
      </a:accent4>
      <a:accent5>
        <a:srgbClr val="FFFFFF"/>
      </a:accent5>
      <a:accent6>
        <a:srgbClr val="FFFFFF"/>
      </a:accent6>
      <a:hlink>
        <a:srgbClr val="012C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400</TotalTime>
  <Words>2928</Words>
  <Application>Microsoft Office PowerPoint</Application>
  <PresentationFormat>On-screen Show (16:9)</PresentationFormat>
  <Paragraphs>226</Paragraphs>
  <Slides>30</Slides>
  <Notes>29</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Wingdings</vt:lpstr>
      <vt:lpstr>DM Sans</vt:lpstr>
      <vt:lpstr>Poppins</vt:lpstr>
      <vt:lpstr>Courier New</vt:lpstr>
      <vt:lpstr>Albert Sans Medium</vt:lpstr>
      <vt:lpstr>Albert Sans</vt:lpstr>
      <vt:lpstr>Arial</vt:lpstr>
      <vt:lpstr>Roboto Condensed</vt:lpstr>
      <vt:lpstr>Abadi</vt:lpstr>
      <vt:lpstr>Cellular Respiration and its Impact on Health Research Thesis Defense by Slidesgo</vt:lpstr>
      <vt:lpstr>LLM-Based Predictive Modeling for Traffic Flow Optimization Using Real-Time Social Media Data</vt:lpstr>
      <vt:lpstr>Contents</vt:lpstr>
      <vt:lpstr>Introduction</vt:lpstr>
      <vt:lpstr>Why Large Language Models(LLMs) ?</vt:lpstr>
      <vt:lpstr>Problem Statement</vt:lpstr>
      <vt:lpstr>Objectives</vt:lpstr>
      <vt:lpstr>What’s Missing in Current Traffic Prediction?</vt:lpstr>
      <vt:lpstr>Scope of Project</vt:lpstr>
      <vt:lpstr>Proposed System Overview</vt:lpstr>
      <vt:lpstr>Proposed System Architecture</vt:lpstr>
      <vt:lpstr>UML Use-Case diagram</vt:lpstr>
      <vt:lpstr>UML Class Diagram</vt:lpstr>
      <vt:lpstr>Process flow</vt:lpstr>
      <vt:lpstr>Methodology</vt:lpstr>
      <vt:lpstr>Methodology (contd….)</vt:lpstr>
      <vt:lpstr>Methodology (contd….)</vt:lpstr>
      <vt:lpstr>Methodology (contd….)</vt:lpstr>
      <vt:lpstr>Methodology (contd….)</vt:lpstr>
      <vt:lpstr>Methodology (contd….)</vt:lpstr>
      <vt:lpstr>Implementation</vt:lpstr>
      <vt:lpstr>Implementation(contd….)</vt:lpstr>
      <vt:lpstr>Implementation(contd….)</vt:lpstr>
      <vt:lpstr>Implementation(contd….)</vt:lpstr>
      <vt:lpstr>Implementation(contd….)</vt:lpstr>
      <vt:lpstr>Findings from Literature</vt:lpstr>
      <vt:lpstr>Conclusion</vt:lpstr>
      <vt:lpstr>References</vt:lpstr>
      <vt:lpstr>References (contd….)</vt:lpstr>
      <vt:lpstr>References (contd….)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Mainak Deb</dc:creator>
  <cp:lastModifiedBy>Priom Dutta</cp:lastModifiedBy>
  <cp:revision>18</cp:revision>
  <dcterms:modified xsi:type="dcterms:W3CDTF">2025-10-07T17:27:59Z</dcterms:modified>
</cp:coreProperties>
</file>